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7" r:id="rId2"/>
    <p:sldId id="283" r:id="rId3"/>
    <p:sldId id="259" r:id="rId4"/>
    <p:sldId id="258" r:id="rId5"/>
    <p:sldId id="275" r:id="rId6"/>
    <p:sldId id="280" r:id="rId7"/>
    <p:sldId id="281" r:id="rId8"/>
    <p:sldId id="277" r:id="rId9"/>
    <p:sldId id="278" r:id="rId10"/>
    <p:sldId id="298" r:id="rId11"/>
    <p:sldId id="297" r:id="rId12"/>
    <p:sldId id="256" r:id="rId13"/>
    <p:sldId id="312" r:id="rId14"/>
    <p:sldId id="313" r:id="rId15"/>
    <p:sldId id="314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315" r:id="rId32"/>
    <p:sldId id="276" r:id="rId33"/>
    <p:sldId id="316" r:id="rId34"/>
    <p:sldId id="317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282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11" r:id="rId62"/>
    <p:sldId id="293" r:id="rId63"/>
    <p:sldId id="279" r:id="rId64"/>
    <p:sldId id="284" r:id="rId65"/>
    <p:sldId id="286" r:id="rId66"/>
    <p:sldId id="285" r:id="rId6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6F742-24E4-8442-9D83-6391A679199E}" v="4" dt="2025-12-18T14:22:38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/>
    <p:restoredTop sz="94638"/>
  </p:normalViewPr>
  <p:slideViewPr>
    <p:cSldViewPr snapToGrid="0">
      <p:cViewPr varScale="1">
        <p:scale>
          <a:sx n="126" d="100"/>
          <a:sy n="126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9D4E9-677D-FA49-AE54-A249DFF7A6D4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FB127-7978-5F48-A3DD-02E3CE1BCF44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4733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 recording!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8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0a2f63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b0a2f63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b0a2f63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b0a2f63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0f952b4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b0f952b4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b0a2f63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b0a2f63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b0a2f63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b0a2f63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b0f952b46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b0f952b46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b0f952b4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b0f952b4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b0f952b46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b0f952b46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b0f952b46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b0f952b46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b11e57338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b11e57338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event is part of a larger series of hackathons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6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b0f952b46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b0f952b46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b11e57338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b11e57338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b11e57338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b11e57338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11e57338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b11e57338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b11e57338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b11e57338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b11e57338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b11e57338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b11e57338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b11e57338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b11e57338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b11e57338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1CAB-0D2E-2D36-CC31-888C005B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33F9F-E3FB-EFDD-2FCC-6ABBE0179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BEDEC-ABF6-AC3E-DCC0-BC30E5CED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BB934-3B95-0BF3-865A-322B04B54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9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dirty="0"/>
              <a:t>for the main hackathon on Monday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Radical Health Festival and </a:t>
            </a:r>
            <a:r>
              <a:rPr lang="en-US" dirty="0" err="1"/>
              <a:t>Lääkäripäivät</a:t>
            </a:r>
            <a:r>
              <a:rPr lang="en-US" dirty="0"/>
              <a:t> require a paid registration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09e6a16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09e6a16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0a2f63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0a2f63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b0a2f631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b0a2f631e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0a2f631e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0a2f631e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1268-01E9-0B00-A975-51D6CCA23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074DB-375A-FD83-CC4B-95C198F07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DBC05-C580-D1B3-8DD0-616930C9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98642-B82C-E744-4291-A0830655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F3775-B0B7-C922-4658-AE27D62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747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79EB-FB71-1B88-5A6B-3F7C4717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372F7-4FBE-3432-3E55-72ABC401E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58467-E3E4-0C9E-A808-70D4E8C2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28BAF-61B6-9FDA-4A7D-5A481D11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6C2E5-8621-70A0-71F0-BAB65626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6475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DC1DC-383D-B503-96DF-AC73E8193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EF998-C6C1-5E46-635B-294CB261E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75E0-0FB6-6A90-F424-C383C2E9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4FCD8-87EA-3B5F-7306-DB2C191F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EB23D-D931-3E6F-FE7C-197CEC93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1364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754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A7D9-008B-33AF-CB0C-3314B821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81E86-D464-3344-80CA-97E694474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400A9-EF82-2539-7885-6ECB1771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ED3C-31E2-3137-6DEB-3152B4C5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43050-9ED5-2878-00C8-9222A46A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4051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89F7-9352-D8B4-2A17-8AB83EB8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ED1D5-04B2-87DC-2941-DAD5B18B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7207-2E77-7066-2E26-EA29D636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153B-15D5-7B6D-471F-0E350744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49032-9F3D-EF0A-E7A8-5863290E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8290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AB74-7D41-5750-CE2D-270F163F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1D2ED-9FC6-05BA-A92F-91E3F1980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302E4-4298-BD52-8497-2947C671C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CD5-8FE3-B377-4841-55C2E245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E973D-CAC6-2DF1-A223-4245731E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11296-6BFD-D7E8-AB8D-E6D6293E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292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2B09-4DDE-B4B9-3E4B-8845672D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B3E05-7B60-7104-25D9-2457F69B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166C7-EA59-756E-539A-70B835BE8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D04BE-F8EE-3359-CC90-3504B4517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B842C-B01A-5E40-D8DD-4C7D39135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C4257-9BCE-49FC-B85E-5BDD5D34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80536-E299-4B97-AE96-2C11B7F6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3A076-68E2-B515-E5F1-FAEB86C3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6235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AAFF-3000-4617-D4AB-087DADEE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6B4EE-5716-A5C6-2564-54C9D0B5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C85B4-426A-D583-6997-B4C94028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518C7-A80D-91EF-9F2F-A8A5567A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9062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5ECF8-3062-C279-0F88-D8E6BFD9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C7B8F-235A-8666-4DCC-441A451A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ECBC7-23F1-591E-298D-91BBB9CD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302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0717-E72C-31AF-5FB3-987A8520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951BE-C968-48AE-2891-4609DD81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657D2-E6B8-8AFF-6CC5-17F6E7871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7F008-82B4-6465-3F5B-98AD3037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5ADA2-CAF1-1C19-8FD6-B3BA4EFD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396B-9382-75B7-48B7-ED840953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4928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358F-BE79-D2E2-6202-89927D10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BD714-31FA-D9D4-CA32-628EE38B6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F5924-FCF8-D253-4AED-B8040C777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3478-7975-A15A-05A8-15632F49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DD6BD-4CA4-1B4B-F68B-3E6B3B5B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4BC66-5329-2C2A-A7EC-EC03D38D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2201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ED6D4-C337-F681-13F4-279DD868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D31E2-BC48-6E95-3760-CB11B30F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E52B7-9B63-9D7F-791A-78D22BC0E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12DAE7-D476-9C4F-9859-C8FE33741B39}" type="datetimeFigureOut">
              <a:rPr lang="en-FI" smtClean="0"/>
              <a:t>18.12.2025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2C45-D57C-48E5-D99E-4022AD227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10BEF-CF50-2893-6840-753C5111B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E1848E-C51C-AA47-BEF6-ACAFC5180E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4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l7.org/fhir/R4/clinicalreasoning-module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l7.org/fhir/uv/crmi/STU1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l7.org/fhir/uv/cpg/STU2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uild.fhir.org/ig/adamzkover/wada-list-fhir/index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-hooks.hl7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ql.hl7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qframework/vscode-cql/wiki/User-Guid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fevir.net/resources/List/396954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HL7/crmi-ig/pull/95#issuecomment-3442231452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eason-healthcare/interactive-cds-conten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earror/synderai-to-ndjson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X6WD6GPxNvwwpRAb0gsIti_5LBTuGT5nnwUk535piCQ/edit?usp=shar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3322-B058-AC2A-6BD4-D16E70B8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5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HEALTH DATA HACKATHON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AF89D-13CF-561E-EDAD-23BE1D4A8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0006"/>
            <a:ext cx="9144000" cy="1655762"/>
          </a:xfrm>
        </p:spPr>
        <p:txBody>
          <a:bodyPr/>
          <a:lstStyle/>
          <a:p>
            <a:r>
              <a:rPr lang="en-US" sz="4400" dirty="0"/>
              <a:t>Care Plan &amp; Clinical Reasoning Track</a:t>
            </a:r>
          </a:p>
          <a:p>
            <a:r>
              <a:rPr lang="en-US" dirty="0"/>
              <a:t>December 18, 2025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62008D-506B-EEEB-979D-92E9761C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1836" y="818416"/>
            <a:ext cx="4588328" cy="5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F32F0D-D407-A3B0-A182-1CD790B05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registration form&#10;&#10;AI-generated content may be incorrect.">
            <a:extLst>
              <a:ext uri="{FF2B5EF4-FFF2-40B4-BE49-F238E27FC236}">
                <a16:creationId xmlns:a16="http://schemas.microsoft.com/office/drawing/2014/main" id="{68E55C45-E123-1741-AAF1-F2D03C6DB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6400"/>
              <a:t>Care Plans and</a:t>
            </a:r>
            <a:br>
              <a:rPr lang="en" sz="6400"/>
            </a:br>
            <a:r>
              <a:rPr lang="en" sz="6400"/>
              <a:t>Clinical Reasoning</a:t>
            </a:r>
            <a:endParaRPr sz="64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2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SzPts val="935"/>
            </a:pPr>
            <a:r>
              <a:rPr lang="en" sz="3200"/>
              <a:t>Finnish Health Data Hackathon</a:t>
            </a:r>
            <a:br>
              <a:rPr lang="en" sz="3200"/>
            </a:br>
            <a:r>
              <a:rPr lang="en" sz="3200"/>
              <a:t>2026-01 Helsinki</a:t>
            </a:r>
            <a:endParaRPr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FHIR Clinical Reasoning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Level 5 of the FHIR specification:</a:t>
            </a:r>
            <a:endParaRPr b="1"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The Clinical Reasoning Module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https://hl7.org/fhir/R4/clinicalreasoning-module.html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5118063"/>
            <a:ext cx="12191999" cy="158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1501" y="804467"/>
            <a:ext cx="4221567" cy="382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Knowledge Artifacts – Use Case: </a:t>
            </a:r>
            <a:r>
              <a:rPr lang="en" b="1"/>
              <a:t>Sharing</a:t>
            </a:r>
            <a:endParaRPr b="1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Representation of patient-independent clinical knowledge</a:t>
            </a:r>
            <a:br>
              <a:rPr lang="en" b="1"/>
            </a:br>
            <a:r>
              <a:rPr lang="en" b="1"/>
              <a:t>Sharing knowledge artifacts across systems and organizations</a:t>
            </a:r>
            <a:endParaRPr b="1"/>
          </a:p>
          <a:p>
            <a:pPr>
              <a:spcBef>
                <a:spcPts val="1600"/>
              </a:spcBef>
            </a:pPr>
            <a:r>
              <a:rPr lang="en"/>
              <a:t>Decision support rules</a:t>
            </a:r>
            <a:endParaRPr/>
          </a:p>
          <a:p>
            <a:r>
              <a:rPr lang="en"/>
              <a:t>Quality measures</a:t>
            </a:r>
            <a:endParaRPr/>
          </a:p>
          <a:p>
            <a:r>
              <a:rPr lang="en"/>
              <a:t>Order sets</a:t>
            </a:r>
            <a:endParaRPr/>
          </a:p>
          <a:p>
            <a:r>
              <a:rPr lang="en"/>
              <a:t>Clinical protocols</a:t>
            </a:r>
            <a:endParaRPr/>
          </a:p>
          <a:p>
            <a:r>
              <a:rPr lang="en"/>
              <a:t>Care plans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Knowledge Artifacts – Use Case: </a:t>
            </a:r>
            <a:r>
              <a:rPr lang="en" b="1"/>
              <a:t>Evaluation</a:t>
            </a:r>
            <a:endParaRPr b="1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Evaluate Knowledge Artifacts in the context of a patient or population</a:t>
            </a:r>
            <a:br>
              <a:rPr lang="en" b="1"/>
            </a:br>
            <a:r>
              <a:rPr lang="en" b="1"/>
              <a:t>Dynamic capabilities through expression languages</a:t>
            </a:r>
            <a:endParaRPr b="1"/>
          </a:p>
          <a:p>
            <a:pPr>
              <a:spcBef>
                <a:spcPts val="1600"/>
              </a:spcBef>
            </a:pPr>
            <a:r>
              <a:rPr lang="en"/>
              <a:t>Example: Using dynamic values in Plan- and ActionDefinitions</a:t>
            </a:r>
            <a:endParaRPr/>
          </a:p>
          <a:p>
            <a:pPr lvl="1"/>
            <a:r>
              <a:rPr lang="en"/>
              <a:t>Set field values</a:t>
            </a:r>
            <a:endParaRPr/>
          </a:p>
          <a:p>
            <a:pPr lvl="1"/>
            <a:r>
              <a:rPr lang="en"/>
              <a:t>Encode applicability criteria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Publishing Knowledge Artifacts – IG Types</a:t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251" y="1356968"/>
            <a:ext cx="9395485" cy="509463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226400" y="6406400"/>
            <a:ext cx="10965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333">
                <a:solidFill>
                  <a:schemeClr val="dk2"/>
                </a:solidFill>
              </a:rPr>
              <a:t>https://build.fhir.org/ig/HL7/cqf-recommendations/types-of-igs.png</a:t>
            </a:r>
            <a:endParaRPr sz="1333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CRMI – Canonical Resource Management Infrastructure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/>
              <a:t>Defines profiles for (canonical) knowledge artifacts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https://hl7.org/fhir/uv/crmi/STU1/</a:t>
            </a:r>
            <a:endParaRPr/>
          </a:p>
          <a:p>
            <a:pPr>
              <a:spcBef>
                <a:spcPts val="1600"/>
              </a:spcBef>
            </a:pPr>
            <a:r>
              <a:rPr lang="en" b="1"/>
              <a:t>Shareable:</a:t>
            </a:r>
            <a:r>
              <a:rPr lang="en"/>
              <a:t> requirements for sharing an artifact between systems</a:t>
            </a:r>
            <a:br>
              <a:rPr lang="en"/>
            </a:br>
            <a:r>
              <a:rPr lang="en"/>
              <a:t>(authoring, publishing, clinical implementation)</a:t>
            </a:r>
            <a:endParaRPr/>
          </a:p>
          <a:p>
            <a:r>
              <a:rPr lang="en" b="1"/>
              <a:t>Computable:</a:t>
            </a:r>
            <a:r>
              <a:rPr lang="en"/>
              <a:t> computable at authoring/design: how much the definition is computable, e.g. an intentional value set definition</a:t>
            </a:r>
            <a:endParaRPr/>
          </a:p>
          <a:p>
            <a:r>
              <a:rPr lang="en" b="1"/>
              <a:t>Publishable:</a:t>
            </a:r>
            <a:r>
              <a:rPr lang="en"/>
              <a:t> use context, publisher, copyright</a:t>
            </a:r>
            <a:endParaRPr/>
          </a:p>
          <a:p>
            <a:r>
              <a:rPr lang="en" b="1"/>
              <a:t>Executable:</a:t>
            </a:r>
            <a:r>
              <a:rPr lang="en"/>
              <a:t> implementation and runtime considerations</a:t>
            </a:r>
            <a:br>
              <a:rPr lang="en"/>
            </a:br>
            <a:r>
              <a:rPr lang="en"/>
              <a:t>(as opposed to authoring)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CRMI IG – Computable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Supports the authoring process</a:t>
            </a:r>
            <a:br>
              <a:rPr lang="en"/>
            </a:br>
            <a:r>
              <a:rPr lang="en"/>
              <a:t>Computable definition of the content</a:t>
            </a:r>
            <a:br>
              <a:rPr lang="en"/>
            </a:br>
            <a:r>
              <a:rPr lang="en" b="1"/>
              <a:t>“Computable”</a:t>
            </a:r>
            <a:r>
              <a:rPr lang="en"/>
              <a:t> has different meaning for each resource type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ValueSet:</a:t>
            </a:r>
            <a:endParaRPr/>
          </a:p>
          <a:p>
            <a:pPr lvl="1"/>
            <a:r>
              <a:rPr lang="en"/>
              <a:t>Intentional definition (compose)</a:t>
            </a:r>
            <a:endParaRPr/>
          </a:p>
          <a:p>
            <a:pPr lvl="1"/>
            <a:r>
              <a:rPr lang="en"/>
              <a:t>Allows computable creation of the expansion</a:t>
            </a:r>
            <a:endParaRPr/>
          </a:p>
          <a:p>
            <a:r>
              <a:rPr lang="en"/>
              <a:t>Library</a:t>
            </a:r>
            <a:endParaRPr/>
          </a:p>
          <a:p>
            <a:pPr lvl="1"/>
            <a:r>
              <a:rPr lang="en"/>
              <a:t>CQL compiler options</a:t>
            </a:r>
            <a:endParaRPr/>
          </a:p>
          <a:p>
            <a:pPr lvl="1"/>
            <a:r>
              <a:rPr lang="en"/>
              <a:t>Declaration of codes used by the Library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CRMI IG – Executable</a:t>
            </a: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Supports execution of the content</a:t>
            </a:r>
            <a:br>
              <a:rPr lang="en"/>
            </a:br>
            <a:r>
              <a:rPr lang="en"/>
              <a:t>The meaning of </a:t>
            </a:r>
            <a:r>
              <a:rPr lang="en" b="1"/>
              <a:t>“Executable”</a:t>
            </a:r>
            <a:r>
              <a:rPr lang="en"/>
              <a:t> for some resource type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ValueSet:</a:t>
            </a:r>
            <a:endParaRPr/>
          </a:p>
          <a:p>
            <a:pPr lvl="1"/>
            <a:r>
              <a:rPr lang="en"/>
              <a:t>The expansion is present</a:t>
            </a:r>
            <a:endParaRPr/>
          </a:p>
          <a:p>
            <a:pPr lvl="1"/>
            <a:r>
              <a:rPr lang="en"/>
              <a:t>Supports execution in environments that do not have a terminology service</a:t>
            </a:r>
            <a:endParaRPr/>
          </a:p>
          <a:p>
            <a:r>
              <a:rPr lang="en"/>
              <a:t>Library</a:t>
            </a:r>
            <a:endParaRPr/>
          </a:p>
          <a:p>
            <a:pPr lvl="1"/>
            <a:r>
              <a:rPr lang="en"/>
              <a:t>Dependencies</a:t>
            </a:r>
            <a:endParaRPr/>
          </a:p>
          <a:p>
            <a:pPr lvl="1"/>
            <a:r>
              <a:rPr lang="en"/>
              <a:t>Parameters</a:t>
            </a:r>
            <a:endParaRPr/>
          </a:p>
          <a:p>
            <a:pPr lvl="1"/>
            <a:r>
              <a:rPr lang="en"/>
              <a:t>Data requirements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826B-F7EF-3611-4CC4-A1D4749D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EC4ADB-73A8-4D28-0868-87C368335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453240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EA6DA34-F9E3-6F81-33EE-F8998436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2922812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70B0D519-11F6-BEC6-4377-C4BCB3A4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2922811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195BD642-3A8D-08BB-7024-99FC54779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2922811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918395B-A5A1-B8B0-F0BB-C4F14EC92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4729738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AAF5BB9-F3C8-86C0-9043-D533C578A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4530141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E91F548-7050-468A-9408-E256555ED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4762396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CPG – Clinical Practice Guidelines	</a:t>
            </a: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https://hl7.org/fhir/uv/cpg/STU2/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Methodology and profiles for the creation of computable representation of narrative clinical guidelines</a:t>
            </a:r>
            <a:endParaRPr/>
          </a:p>
          <a:p>
            <a:r>
              <a:rPr lang="en"/>
              <a:t>Support creating computable representations that are faithful to the intent of the original narrative guidelines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Knowledge representation levels</a:t>
            </a: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101" y="1536633"/>
            <a:ext cx="7903865" cy="403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1858300" y="5640233"/>
            <a:ext cx="7904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333">
                <a:solidFill>
                  <a:schemeClr val="dk2"/>
                </a:solidFill>
              </a:rPr>
              <a:t>https://hl7.org/fhir/uv/cpg/STU2/knowledge-levels.png</a:t>
            </a:r>
            <a:endParaRPr sz="1333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Clinical Guideline Example – The WADA List</a:t>
            </a:r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415600" y="12921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Level 1</a:t>
            </a:r>
            <a:r>
              <a:rPr lang="en"/>
              <a:t> knowledge representation: </a:t>
            </a:r>
            <a:r>
              <a:rPr lang="en" b="1"/>
              <a:t>Narrative</a:t>
            </a:r>
            <a:endParaRPr b="1"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334" y="1977068"/>
            <a:ext cx="4213501" cy="474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583" y="1977068"/>
            <a:ext cx="4029116" cy="4746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Clinical Guideline Example – The WADA List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POC L3 (Structured) representation using FHIR and CQL</a:t>
            </a:r>
            <a:br>
              <a:rPr lang="en"/>
            </a:br>
            <a:r>
              <a:rPr lang="en"/>
              <a:t>Published as a Content Implementation Guide</a:t>
            </a:r>
            <a:endParaRPr/>
          </a:p>
        </p:txBody>
      </p:sp>
      <p:sp>
        <p:nvSpPr>
          <p:cNvPr id="128" name="Google Shape;128;p24"/>
          <p:cNvSpPr txBox="1"/>
          <p:nvPr/>
        </p:nvSpPr>
        <p:spPr>
          <a:xfrm>
            <a:off x="1226400" y="6406400"/>
            <a:ext cx="10965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333" u="sng">
                <a:solidFill>
                  <a:schemeClr val="hlink"/>
                </a:solidFill>
                <a:hlinkClick r:id="rId3"/>
              </a:rPr>
              <a:t>https://build.fhir.org/ig/adamzkover/wada-list-fhir/index.html</a:t>
            </a:r>
            <a:endParaRPr sz="1333">
              <a:solidFill>
                <a:schemeClr val="dk2"/>
              </a:solidFill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68" y="2643633"/>
            <a:ext cx="4584433" cy="3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468" y="2876651"/>
            <a:ext cx="7322001" cy="3357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Clinical Guideline Example – The WADA List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L4 (Executable) representation: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Load the IG’s artifacts into a compatible FHIR server</a:t>
            </a:r>
            <a:br>
              <a:rPr lang="en"/>
            </a:br>
            <a:r>
              <a:rPr lang="en"/>
              <a:t>(e.g. HAPI FHIR starter)</a:t>
            </a:r>
            <a:endParaRPr/>
          </a:p>
          <a:p>
            <a:r>
              <a:rPr lang="en"/>
              <a:t>Load medication data e.g. from FEST</a:t>
            </a:r>
            <a:br>
              <a:rPr lang="en"/>
            </a:br>
            <a:r>
              <a:rPr lang="en"/>
              <a:t>(terminology must match the IG)</a:t>
            </a:r>
            <a:endParaRPr/>
          </a:p>
          <a:p>
            <a:r>
              <a:rPr lang="en"/>
              <a:t>Send a request to the Library $evaluate operation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Clinical Guideline Example – The WADA List</a:t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467" y="1413468"/>
            <a:ext cx="8673157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Evidence Based Medicine (EBM) on FHIR</a:t>
            </a:r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Profiles and terminology for the representation of</a:t>
            </a:r>
            <a:br>
              <a:rPr lang="en"/>
            </a:br>
            <a:r>
              <a:rPr lang="en"/>
              <a:t>scientific knowledge and research, articles and studies</a:t>
            </a:r>
            <a:endParaRPr/>
          </a:p>
          <a:p>
            <a:r>
              <a:rPr lang="en"/>
              <a:t>Share information about research in FHIR format</a:t>
            </a:r>
            <a:endParaRPr/>
          </a:p>
          <a:p>
            <a:r>
              <a:rPr lang="en"/>
              <a:t>Evaluate eligibility criteria for research studies</a:t>
            </a:r>
            <a:endParaRPr/>
          </a:p>
          <a:p>
            <a:r>
              <a:rPr lang="en"/>
              <a:t>Find research relevant to a specific patient context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CDS Hooks</a:t>
            </a:r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An HL7 standard for workflow-based decision support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https://cds-hooks.hl7.org/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Shared understanding of workflow steps between client and server</a:t>
            </a:r>
            <a:endParaRPr/>
          </a:p>
          <a:p>
            <a:r>
              <a:rPr lang="en"/>
              <a:t>Different relevant data (context) at each step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5" name="Google Shape;155;p28"/>
          <p:cNvSpPr/>
          <p:nvPr/>
        </p:nvSpPr>
        <p:spPr>
          <a:xfrm>
            <a:off x="3520633" y="5618700"/>
            <a:ext cx="1870400" cy="660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Start appointment</a:t>
            </a:r>
            <a:endParaRPr sz="1600"/>
          </a:p>
        </p:txBody>
      </p:sp>
      <p:sp>
        <p:nvSpPr>
          <p:cNvPr id="156" name="Google Shape;156;p28"/>
          <p:cNvSpPr/>
          <p:nvPr/>
        </p:nvSpPr>
        <p:spPr>
          <a:xfrm>
            <a:off x="6454467" y="5618700"/>
            <a:ext cx="1870400" cy="660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Add to</a:t>
            </a:r>
            <a:br>
              <a:rPr lang="en" sz="1600"/>
            </a:br>
            <a:r>
              <a:rPr lang="en" sz="1600"/>
              <a:t>problem list</a:t>
            </a:r>
            <a:endParaRPr sz="1600"/>
          </a:p>
        </p:txBody>
      </p:sp>
      <p:sp>
        <p:nvSpPr>
          <p:cNvPr id="157" name="Google Shape;157;p28"/>
          <p:cNvSpPr/>
          <p:nvPr/>
        </p:nvSpPr>
        <p:spPr>
          <a:xfrm>
            <a:off x="415600" y="5618700"/>
            <a:ext cx="2041600" cy="660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Book</a:t>
            </a:r>
            <a:br>
              <a:rPr lang="en" sz="1600"/>
            </a:br>
            <a:r>
              <a:rPr lang="en" sz="1600"/>
              <a:t>appointment</a:t>
            </a:r>
            <a:endParaRPr sz="1600"/>
          </a:p>
        </p:txBody>
      </p:sp>
      <p:sp>
        <p:nvSpPr>
          <p:cNvPr id="158" name="Google Shape;158;p28"/>
          <p:cNvSpPr/>
          <p:nvPr/>
        </p:nvSpPr>
        <p:spPr>
          <a:xfrm>
            <a:off x="9388300" y="5618700"/>
            <a:ext cx="1870400" cy="660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Prescribe medication</a:t>
            </a:r>
            <a:endParaRPr sz="1600"/>
          </a:p>
        </p:txBody>
      </p:sp>
      <p:cxnSp>
        <p:nvCxnSpPr>
          <p:cNvPr id="159" name="Google Shape;159;p28"/>
          <p:cNvCxnSpPr>
            <a:stCxn id="157" idx="3"/>
            <a:endCxn id="155" idx="1"/>
          </p:cNvCxnSpPr>
          <p:nvPr/>
        </p:nvCxnSpPr>
        <p:spPr>
          <a:xfrm>
            <a:off x="2457200" y="5948700"/>
            <a:ext cx="106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28"/>
          <p:cNvCxnSpPr>
            <a:stCxn id="155" idx="3"/>
            <a:endCxn id="156" idx="1"/>
          </p:cNvCxnSpPr>
          <p:nvPr/>
        </p:nvCxnSpPr>
        <p:spPr>
          <a:xfrm>
            <a:off x="5391033" y="5948700"/>
            <a:ext cx="106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28"/>
          <p:cNvCxnSpPr>
            <a:stCxn id="156" idx="3"/>
            <a:endCxn id="158" idx="1"/>
          </p:cNvCxnSpPr>
          <p:nvPr/>
        </p:nvCxnSpPr>
        <p:spPr>
          <a:xfrm>
            <a:off x="8324867" y="5948700"/>
            <a:ext cx="106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8"/>
          <p:cNvSpPr/>
          <p:nvPr/>
        </p:nvSpPr>
        <p:spPr>
          <a:xfrm>
            <a:off x="415600" y="4208267"/>
            <a:ext cx="2041600" cy="66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Decision Support </a:t>
            </a:r>
            <a:r>
              <a:rPr lang="en" sz="1600">
                <a:solidFill>
                  <a:schemeClr val="dk1"/>
                </a:solidFill>
              </a:rPr>
              <a:t>Hook</a:t>
            </a:r>
            <a:endParaRPr sz="1600"/>
          </a:p>
        </p:txBody>
      </p:sp>
      <p:cxnSp>
        <p:nvCxnSpPr>
          <p:cNvPr id="163" name="Google Shape;163;p28"/>
          <p:cNvCxnSpPr>
            <a:stCxn id="162" idx="2"/>
            <a:endCxn id="157" idx="0"/>
          </p:cNvCxnSpPr>
          <p:nvPr/>
        </p:nvCxnSpPr>
        <p:spPr>
          <a:xfrm>
            <a:off x="1436400" y="4868267"/>
            <a:ext cx="0" cy="7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8"/>
          <p:cNvSpPr/>
          <p:nvPr/>
        </p:nvSpPr>
        <p:spPr>
          <a:xfrm>
            <a:off x="3435033" y="4208267"/>
            <a:ext cx="2041600" cy="66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Decision Support </a:t>
            </a:r>
            <a:r>
              <a:rPr lang="en" sz="1600">
                <a:solidFill>
                  <a:schemeClr val="dk1"/>
                </a:solidFill>
              </a:rPr>
              <a:t>Hook</a:t>
            </a:r>
            <a:endParaRPr sz="1600"/>
          </a:p>
        </p:txBody>
      </p:sp>
      <p:cxnSp>
        <p:nvCxnSpPr>
          <p:cNvPr id="165" name="Google Shape;165;p28"/>
          <p:cNvCxnSpPr>
            <a:stCxn id="164" idx="2"/>
          </p:cNvCxnSpPr>
          <p:nvPr/>
        </p:nvCxnSpPr>
        <p:spPr>
          <a:xfrm>
            <a:off x="4455833" y="4868267"/>
            <a:ext cx="0" cy="7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6" name="Google Shape;166;p28"/>
          <p:cNvSpPr/>
          <p:nvPr/>
        </p:nvSpPr>
        <p:spPr>
          <a:xfrm>
            <a:off x="6368867" y="4208267"/>
            <a:ext cx="2041600" cy="66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Decision Support </a:t>
            </a:r>
            <a:r>
              <a:rPr lang="en" sz="1600">
                <a:solidFill>
                  <a:schemeClr val="dk1"/>
                </a:solidFill>
              </a:rPr>
              <a:t>Hook</a:t>
            </a:r>
            <a:endParaRPr sz="1600"/>
          </a:p>
        </p:txBody>
      </p:sp>
      <p:cxnSp>
        <p:nvCxnSpPr>
          <p:cNvPr id="167" name="Google Shape;167;p28"/>
          <p:cNvCxnSpPr>
            <a:stCxn id="166" idx="2"/>
          </p:cNvCxnSpPr>
          <p:nvPr/>
        </p:nvCxnSpPr>
        <p:spPr>
          <a:xfrm>
            <a:off x="7389667" y="4868267"/>
            <a:ext cx="0" cy="7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28"/>
          <p:cNvSpPr/>
          <p:nvPr/>
        </p:nvSpPr>
        <p:spPr>
          <a:xfrm>
            <a:off x="9302700" y="4208267"/>
            <a:ext cx="2041600" cy="66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/>
              <a:t>Decision Support </a:t>
            </a:r>
            <a:r>
              <a:rPr lang="en" sz="1600">
                <a:solidFill>
                  <a:schemeClr val="dk1"/>
                </a:solidFill>
              </a:rPr>
              <a:t>Hook</a:t>
            </a:r>
            <a:endParaRPr sz="1600"/>
          </a:p>
        </p:txBody>
      </p:sp>
      <p:cxnSp>
        <p:nvCxnSpPr>
          <p:cNvPr id="169" name="Google Shape;169;p28"/>
          <p:cNvCxnSpPr>
            <a:stCxn id="168" idx="2"/>
          </p:cNvCxnSpPr>
          <p:nvPr/>
        </p:nvCxnSpPr>
        <p:spPr>
          <a:xfrm>
            <a:off x="10323500" y="4868267"/>
            <a:ext cx="0" cy="7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CDS Hooks – API Definition – Discovery</a:t>
            </a: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Standard API endpoint for listing the services (functions) provided by a decision support service</a:t>
            </a:r>
            <a:endParaRPr/>
          </a:p>
          <a:p>
            <a:r>
              <a:rPr lang="en"/>
              <a:t>Each service declares</a:t>
            </a:r>
            <a:endParaRPr/>
          </a:p>
          <a:p>
            <a:pPr lvl="1"/>
            <a:r>
              <a:rPr lang="en"/>
              <a:t>Identity</a:t>
            </a:r>
            <a:endParaRPr/>
          </a:p>
          <a:p>
            <a:pPr lvl="1"/>
            <a:r>
              <a:rPr lang="en"/>
              <a:t>Appropriate workflow step (hook)</a:t>
            </a:r>
            <a:endParaRPr/>
          </a:p>
          <a:p>
            <a:pPr lvl="1"/>
            <a:r>
              <a:rPr lang="en"/>
              <a:t>Description of the service and the use context</a:t>
            </a:r>
            <a:endParaRPr/>
          </a:p>
          <a:p>
            <a:pPr lvl="1"/>
            <a:r>
              <a:rPr lang="en"/>
              <a:t>Data requirements</a:t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734" y="4083000"/>
            <a:ext cx="8262265" cy="27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CDS Hooks – API Definition – Requests</a:t>
            </a: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JSON structure for the invocation of a CDS Hooks service, including:</a:t>
            </a:r>
            <a:endParaRPr/>
          </a:p>
          <a:p>
            <a:r>
              <a:rPr lang="en"/>
              <a:t>Service, hook, and invocation ID</a:t>
            </a:r>
            <a:endParaRPr/>
          </a:p>
          <a:p>
            <a:r>
              <a:rPr lang="en"/>
              <a:t>FHIR server access</a:t>
            </a:r>
            <a:endParaRPr/>
          </a:p>
          <a:p>
            <a:pPr lvl="1"/>
            <a:r>
              <a:rPr lang="en"/>
              <a:t>Server URL</a:t>
            </a:r>
            <a:endParaRPr/>
          </a:p>
          <a:p>
            <a:pPr lvl="1"/>
            <a:r>
              <a:rPr lang="en"/>
              <a:t>Authorization token</a:t>
            </a:r>
            <a:endParaRPr/>
          </a:p>
          <a:p>
            <a:r>
              <a:rPr lang="en"/>
              <a:t>Required input data</a:t>
            </a:r>
            <a:endParaRPr/>
          </a:p>
          <a:p>
            <a:pPr lvl="1"/>
            <a:r>
              <a:rPr lang="en"/>
              <a:t>Hook-specific context (e.g. medication for order-select)</a:t>
            </a:r>
            <a:endParaRPr/>
          </a:p>
          <a:p>
            <a:pPr lvl="1"/>
            <a:r>
              <a:rPr lang="en"/>
              <a:t>Prefetch (service-specific)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CFA0-0C05-F919-53FE-A21B3F60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0B59-4F17-1346-E232-C92487C08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Overview of the scope</a:t>
            </a:r>
          </a:p>
          <a:p>
            <a:r>
              <a:rPr lang="en-FI" dirty="0"/>
              <a:t>Example topics</a:t>
            </a:r>
          </a:p>
          <a:p>
            <a:r>
              <a:rPr lang="en-FI" dirty="0"/>
              <a:t>Your ideas for topics</a:t>
            </a:r>
            <a:endParaRPr lang="en-US" dirty="0"/>
          </a:p>
          <a:p>
            <a:r>
              <a:rPr lang="en-FI" dirty="0"/>
              <a:t>Q&amp;A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1D432B-6489-1D42-BB12-00117C01E6E7}"/>
              </a:ext>
            </a:extLst>
          </p:cNvPr>
          <p:cNvGrpSpPr/>
          <p:nvPr/>
        </p:nvGrpSpPr>
        <p:grpSpPr>
          <a:xfrm>
            <a:off x="8545287" y="1690688"/>
            <a:ext cx="2808513" cy="3405115"/>
            <a:chOff x="8545287" y="1690688"/>
            <a:chExt cx="2808513" cy="340511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715130-7255-CB2B-525E-8C6AC469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45287" y="1690688"/>
              <a:ext cx="2808513" cy="28085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BDFB16-0B1F-AF91-1B94-6766013784E9}"/>
                </a:ext>
              </a:extLst>
            </p:cNvPr>
            <p:cNvSpPr txBox="1"/>
            <p:nvPr/>
          </p:nvSpPr>
          <p:spPr>
            <a:xfrm>
              <a:off x="8545287" y="4634138"/>
              <a:ext cx="280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fhir.fi</a:t>
              </a:r>
              <a:r>
                <a:rPr lang="en-US" sz="2400" dirty="0"/>
                <a:t>/hackathon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383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CDS Hooks – API Definition – Response</a:t>
            </a: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Central concepts: Card, Action, Suggestion</a:t>
            </a:r>
            <a:endParaRPr/>
          </a:p>
          <a:p>
            <a:r>
              <a:rPr lang="en"/>
              <a:t>Card</a:t>
            </a:r>
            <a:endParaRPr/>
          </a:p>
          <a:p>
            <a:pPr lvl="1"/>
            <a:r>
              <a:rPr lang="en"/>
              <a:t>Summary</a:t>
            </a:r>
            <a:endParaRPr/>
          </a:p>
          <a:p>
            <a:pPr lvl="1"/>
            <a:r>
              <a:rPr lang="en"/>
              <a:t>Detail</a:t>
            </a:r>
            <a:endParaRPr/>
          </a:p>
          <a:p>
            <a:pPr lvl="1"/>
            <a:r>
              <a:rPr lang="en"/>
              <a:t>Indicator (severity)</a:t>
            </a:r>
            <a:endParaRPr/>
          </a:p>
          <a:p>
            <a:pPr lvl="1"/>
            <a:r>
              <a:rPr lang="en"/>
              <a:t>Source (reference)</a:t>
            </a:r>
            <a:endParaRPr/>
          </a:p>
          <a:p>
            <a:pPr lvl="1"/>
            <a:r>
              <a:rPr lang="en"/>
              <a:t>Suggestions (actions)</a:t>
            </a:r>
            <a:endParaRPr/>
          </a:p>
          <a:p>
            <a:pPr lvl="2"/>
            <a:r>
              <a:rPr lang="en"/>
              <a:t>Actions (CRUD request type, resource, description)</a:t>
            </a:r>
            <a:endParaRPr/>
          </a:p>
          <a:p>
            <a:pPr lvl="1"/>
            <a:r>
              <a:rPr lang="en"/>
              <a:t>Links (to launch SMART on FHIR apps, not the same as Source)</a:t>
            </a:r>
            <a:endParaRPr/>
          </a:p>
          <a:p>
            <a:pPr>
              <a:spcBef>
                <a:spcPts val="1333"/>
              </a:spcBef>
              <a:spcAft>
                <a:spcPts val="1600"/>
              </a:spcAft>
            </a:pPr>
            <a:r>
              <a:rPr lang="en"/>
              <a:t>Feedback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CDS Hooks – Hook Library</a:t>
            </a:r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Attached to the CDS Hooks specification</a:t>
            </a:r>
            <a:endParaRPr/>
          </a:p>
          <a:p>
            <a:r>
              <a:rPr lang="en"/>
              <a:t>Hooks may be proposed by the community,</a:t>
            </a:r>
            <a:br>
              <a:rPr lang="en"/>
            </a:br>
            <a:r>
              <a:rPr lang="en"/>
              <a:t>and are matured according to the standard HL7 process</a:t>
            </a:r>
            <a:endParaRPr/>
          </a:p>
          <a:p>
            <a:r>
              <a:rPr lang="en"/>
              <a:t>Mature hook examples:</a:t>
            </a:r>
            <a:endParaRPr/>
          </a:p>
          <a:p>
            <a:pPr lvl="1"/>
            <a:r>
              <a:rPr lang="en"/>
              <a:t>patient-view</a:t>
            </a:r>
            <a:endParaRPr/>
          </a:p>
          <a:p>
            <a:pPr lvl="1"/>
            <a:r>
              <a:rPr lang="en"/>
              <a:t>order-select</a:t>
            </a:r>
            <a:endParaRPr/>
          </a:p>
          <a:p>
            <a:pPr lvl="1"/>
            <a:r>
              <a:rPr lang="en"/>
              <a:t>order-sign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CQL – Clinical </a:t>
            </a:r>
            <a:r>
              <a:rPr lang="en" strike="sngStrike"/>
              <a:t>Query</a:t>
            </a:r>
            <a:r>
              <a:rPr lang="en"/>
              <a:t> Quality Language</a:t>
            </a:r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https://cql.hl7.org/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A domain-specific language for quality measure and decision support</a:t>
            </a:r>
            <a:endParaRPr/>
          </a:p>
          <a:p>
            <a:r>
              <a:rPr lang="en"/>
              <a:t>Independent of the data model</a:t>
            </a:r>
            <a:endParaRPr/>
          </a:p>
          <a:p>
            <a:r>
              <a:rPr lang="en"/>
              <a:t>Can be used with any data model, including FHIR</a:t>
            </a:r>
            <a:endParaRPr/>
          </a:p>
          <a:p>
            <a:r>
              <a:rPr lang="en"/>
              <a:t>Reference implementations (execution engines) available</a:t>
            </a:r>
            <a:br>
              <a:rPr lang="en"/>
            </a:br>
            <a:r>
              <a:rPr lang="en"/>
              <a:t>HAPI, Firely…</a:t>
            </a:r>
            <a:endParaRPr/>
          </a:p>
          <a:p>
            <a:r>
              <a:rPr lang="en"/>
              <a:t>Embedded in Library resources in FHIR implementations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CQL – Development and Testing</a:t>
            </a:r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VS Code plugin</a:t>
            </a:r>
            <a:endParaRPr/>
          </a:p>
          <a:p>
            <a:r>
              <a:rPr lang="en"/>
              <a:t>User Guide: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https://github.com/cqframework/vscode-cql/wiki/User-Guide</a:t>
            </a:r>
            <a:endParaRPr/>
          </a:p>
          <a:p>
            <a:pPr lvl="1"/>
            <a:r>
              <a:rPr lang="en"/>
              <a:t>Directory structure</a:t>
            </a:r>
            <a:endParaRPr/>
          </a:p>
          <a:p>
            <a:pPr lvl="1"/>
            <a:r>
              <a:rPr lang="en"/>
              <a:t>Naming conventions</a:t>
            </a:r>
            <a:br>
              <a:rPr lang="en"/>
            </a:b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318" y="3429003"/>
            <a:ext cx="9107365" cy="222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CQL Execution – Demo</a:t>
            </a:r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684" y="1356968"/>
            <a:ext cx="9778640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F525-480C-260A-5281-9FAAB84717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400" i="1" dirty="0"/>
              <a:t>Example Topics for:</a:t>
            </a:r>
            <a:br>
              <a:rPr lang="en-GB" dirty="0"/>
            </a:br>
            <a:r>
              <a:rPr lang="en-GB" dirty="0"/>
              <a:t>Care Plans and</a:t>
            </a:r>
            <a:br>
              <a:rPr lang="en-GB" dirty="0"/>
            </a:br>
            <a:r>
              <a:rPr lang="en-GB" dirty="0"/>
              <a:t>Clinical Reasoning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0BEF0-C3B0-25C6-C484-703ED239A5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Finnish Health Data Hackathon</a:t>
            </a:r>
            <a:br>
              <a:rPr lang="en-GB" dirty="0"/>
            </a:br>
            <a:r>
              <a:rPr lang="en-GB" dirty="0"/>
              <a:t>2026-01 Helsinki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2221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A970-79EA-3F3F-2DD5-ADD0842E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Authoring, Publishing, and Sharing</a:t>
            </a:r>
            <a:br>
              <a:rPr lang="en-GB" b="1" dirty="0"/>
            </a:br>
            <a:r>
              <a:rPr lang="en-GB" b="1" dirty="0"/>
              <a:t>Clinical Knowledge</a:t>
            </a:r>
            <a:endParaRPr lang="en-FI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824F1-43EC-382D-87F2-CBA3AFC5FC6A}"/>
              </a:ext>
            </a:extLst>
          </p:cNvPr>
          <p:cNvSpPr txBox="1"/>
          <p:nvPr/>
        </p:nvSpPr>
        <p:spPr>
          <a:xfrm>
            <a:off x="838200" y="2396886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Example Topic:</a:t>
            </a:r>
          </a:p>
        </p:txBody>
      </p:sp>
    </p:spTree>
    <p:extLst>
      <p:ext uri="{BB962C8B-B14F-4D97-AF65-F5344CB8AC3E}">
        <p14:creationId xmlns:p14="http://schemas.microsoft.com/office/powerpoint/2010/main" val="1922797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2F6209-2D11-64B8-BA30-0065F90D8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327" y="643466"/>
            <a:ext cx="107653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6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E7ED4C5-3373-1FE6-138A-C6CFF970C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3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FC3B0B-1A7D-106B-6CC2-D621A86E5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413"/>
          <a:stretch>
            <a:fillRect/>
          </a:stretch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21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E075A-3BCB-C952-F4BB-F9AE0F8D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9FC2E9-B63F-F1B9-4D1F-843D38D3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599" y="1947182"/>
            <a:ext cx="2334987" cy="2334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8C023-800F-E0AA-0002-C334FEC7A67C}"/>
              </a:ext>
            </a:extLst>
          </p:cNvPr>
          <p:cNvSpPr txBox="1"/>
          <p:nvPr/>
        </p:nvSpPr>
        <p:spPr>
          <a:xfrm>
            <a:off x="228599" y="4282169"/>
            <a:ext cx="233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fhir.fi</a:t>
            </a:r>
            <a:r>
              <a:rPr lang="en-US" dirty="0"/>
              <a:t>/hackathon</a:t>
            </a:r>
          </a:p>
        </p:txBody>
      </p:sp>
    </p:spTree>
    <p:extLst>
      <p:ext uri="{BB962C8B-B14F-4D97-AF65-F5344CB8AC3E}">
        <p14:creationId xmlns:p14="http://schemas.microsoft.com/office/powerpoint/2010/main" val="1446187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D7203209-3410-C117-340A-E917ED77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047" t="-13388" r="-5966" b="1082"/>
          <a:stretch>
            <a:fillRect/>
          </a:stretch>
        </p:blipFill>
        <p:spPr>
          <a:xfrm>
            <a:off x="547545" y="-304800"/>
            <a:ext cx="11088962" cy="66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4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4A10A-87F7-0499-247F-67778362A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Tooling is still mostly for IGs, here’s SUSHI with ~20K instances:</a:t>
            </a:r>
            <a:endParaRPr lang="en-GB" sz="1600" dirty="0">
              <a:latin typeface="Monaco" pitchFamily="2" charset="77"/>
            </a:endParaRPr>
          </a:p>
          <a:p>
            <a:pPr marL="0" indent="0">
              <a:buNone/>
            </a:pPr>
            <a:r>
              <a:rPr lang="en-GB" sz="1600" dirty="0">
                <a:latin typeface="Monaco" pitchFamily="2" charset="77"/>
              </a:rPr>
              <a:t>55498 ttys003 </a:t>
            </a:r>
            <a:r>
              <a:rPr lang="en-GB" sz="1600" b="1" dirty="0">
                <a:highlight>
                  <a:srgbClr val="FFFF00"/>
                </a:highlight>
                <a:latin typeface="Monaco" pitchFamily="2" charset="77"/>
              </a:rPr>
              <a:t>438:32.93</a:t>
            </a:r>
            <a:r>
              <a:rPr lang="en-GB" sz="1600" dirty="0">
                <a:latin typeface="Monaco" pitchFamily="2" charset="77"/>
              </a:rPr>
              <a:t> node /Users/</a:t>
            </a:r>
            <a:r>
              <a:rPr lang="en-GB" sz="1600" dirty="0" err="1">
                <a:latin typeface="Monaco" pitchFamily="2" charset="77"/>
              </a:rPr>
              <a:t>joonatan</a:t>
            </a:r>
            <a:r>
              <a:rPr lang="en-GB" sz="1600" dirty="0">
                <a:latin typeface="Monaco" pitchFamily="2" charset="77"/>
              </a:rPr>
              <a:t>/.</a:t>
            </a:r>
            <a:r>
              <a:rPr lang="en-GB" sz="1600" dirty="0" err="1">
                <a:latin typeface="Monaco" pitchFamily="2" charset="77"/>
              </a:rPr>
              <a:t>nvm</a:t>
            </a:r>
            <a:r>
              <a:rPr lang="en-GB" sz="1600" dirty="0">
                <a:latin typeface="Monaco" pitchFamily="2" charset="77"/>
              </a:rPr>
              <a:t>/versions/node/v20.13.1/bin/sushi</a:t>
            </a:r>
            <a:endParaRPr lang="en-FI" sz="1600" dirty="0"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4537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C91D-FFF8-26B1-D09A-B4385C70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GB" b="1" dirty="0"/>
              <a:t>Defining Clinical Concepts</a:t>
            </a:r>
            <a:endParaRPr lang="en-FI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88A6C-E1BB-9560-5016-7DFFEE69CD3C}"/>
              </a:ext>
            </a:extLst>
          </p:cNvPr>
          <p:cNvSpPr txBox="1"/>
          <p:nvPr/>
        </p:nvSpPr>
        <p:spPr>
          <a:xfrm>
            <a:off x="911772" y="2766218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Example Topic:</a:t>
            </a:r>
          </a:p>
        </p:txBody>
      </p:sp>
    </p:spTree>
    <p:extLst>
      <p:ext uri="{BB962C8B-B14F-4D97-AF65-F5344CB8AC3E}">
        <p14:creationId xmlns:p14="http://schemas.microsoft.com/office/powerpoint/2010/main" val="1595321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A226-62A0-B8BA-9512-4B871DD8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ValueSet Compose Language (VCL)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41B4-3DAD-BDC3-2AAF-B4B6AE849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i="1" dirty="0"/>
              <a:t>B-Hb</a:t>
            </a:r>
            <a:r>
              <a:rPr lang="en-GB" dirty="0"/>
              <a:t> </a:t>
            </a:r>
            <a:r>
              <a:rPr lang="en-GB" sz="1400" dirty="0">
                <a:latin typeface="Monaco" pitchFamily="2" charset="77"/>
              </a:rPr>
              <a:t>http://</a:t>
            </a:r>
            <a:r>
              <a:rPr lang="en-GB" sz="1400" dirty="0" err="1">
                <a:latin typeface="Monaco" pitchFamily="2" charset="77"/>
              </a:rPr>
              <a:t>fhir.org</a:t>
            </a:r>
            <a:r>
              <a:rPr lang="en-GB" sz="1400" dirty="0">
                <a:latin typeface="Monaco" pitchFamily="2" charset="77"/>
              </a:rPr>
              <a:t>/VCL?v1=(http://</a:t>
            </a:r>
            <a:r>
              <a:rPr lang="en-GB" sz="1400" dirty="0" err="1">
                <a:latin typeface="Monaco" pitchFamily="2" charset="77"/>
              </a:rPr>
              <a:t>loinc.org</a:t>
            </a:r>
            <a:r>
              <a:rPr lang="en-GB" sz="1400" dirty="0">
                <a:latin typeface="Monaco" pitchFamily="2" charset="77"/>
              </a:rPr>
              <a:t>)</a:t>
            </a:r>
            <a:r>
              <a:rPr lang="en-GB" sz="1400" dirty="0">
                <a:highlight>
                  <a:srgbClr val="FFFF00"/>
                </a:highlight>
                <a:latin typeface="Monaco" pitchFamily="2" charset="77"/>
              </a:rPr>
              <a:t>ancestor=LP392452-1</a:t>
            </a:r>
          </a:p>
          <a:p>
            <a:r>
              <a:rPr lang="en-GB" sz="1800" b="1" i="1" dirty="0"/>
              <a:t>Aspirin</a:t>
            </a:r>
            <a:r>
              <a:rPr lang="en-GB" dirty="0"/>
              <a:t> </a:t>
            </a:r>
            <a:r>
              <a:rPr lang="en-GB" sz="1400" dirty="0">
                <a:latin typeface="Monaco" pitchFamily="2" charset="77"/>
              </a:rPr>
              <a:t>http://</a:t>
            </a:r>
            <a:r>
              <a:rPr lang="en-GB" sz="1400" dirty="0" err="1">
                <a:latin typeface="Monaco" pitchFamily="2" charset="77"/>
              </a:rPr>
              <a:t>fhir.org</a:t>
            </a:r>
            <a:r>
              <a:rPr lang="en-GB" sz="1400" dirty="0">
                <a:latin typeface="Monaco" pitchFamily="2" charset="77"/>
              </a:rPr>
              <a:t>/VCL?v1=(http://</a:t>
            </a:r>
            <a:r>
              <a:rPr lang="en-GB" sz="1400" dirty="0" err="1">
                <a:latin typeface="Monaco" pitchFamily="2" charset="77"/>
              </a:rPr>
              <a:t>www.nlm.nih.gov</a:t>
            </a:r>
            <a:r>
              <a:rPr lang="en-GB" sz="1400" dirty="0">
                <a:latin typeface="Monaco" pitchFamily="2" charset="77"/>
              </a:rPr>
              <a:t>/research/</a:t>
            </a:r>
            <a:r>
              <a:rPr lang="en-GB" sz="1400" dirty="0" err="1">
                <a:latin typeface="Monaco" pitchFamily="2" charset="77"/>
              </a:rPr>
              <a:t>umls</a:t>
            </a:r>
            <a:r>
              <a:rPr lang="en-GB" sz="1400" dirty="0">
                <a:latin typeface="Monaco" pitchFamily="2" charset="77"/>
              </a:rPr>
              <a:t>/</a:t>
            </a:r>
            <a:r>
              <a:rPr lang="en-GB" sz="1400" dirty="0" err="1">
                <a:latin typeface="Monaco" pitchFamily="2" charset="77"/>
              </a:rPr>
              <a:t>rxnorm</a:t>
            </a:r>
            <a:r>
              <a:rPr lang="en-GB" sz="1400" dirty="0">
                <a:latin typeface="Monaco" pitchFamily="2" charset="77"/>
              </a:rPr>
              <a:t>)</a:t>
            </a:r>
            <a:r>
              <a:rPr lang="en-GB" sz="1400" dirty="0" err="1">
                <a:highlight>
                  <a:srgbClr val="FFFF00"/>
                </a:highlight>
                <a:latin typeface="Monaco" pitchFamily="2" charset="77"/>
              </a:rPr>
              <a:t>has_ingredient</a:t>
            </a:r>
            <a:r>
              <a:rPr lang="en-GB" sz="1400" dirty="0">
                <a:highlight>
                  <a:srgbClr val="FFFF00"/>
                </a:highlight>
                <a:latin typeface="Monaco" pitchFamily="2" charset="77"/>
              </a:rPr>
              <a:t>=1191</a:t>
            </a:r>
          </a:p>
          <a:p>
            <a:r>
              <a:rPr lang="en-GB" sz="1800" b="1" i="1" dirty="0"/>
              <a:t>Nitrates</a:t>
            </a:r>
            <a:r>
              <a:rPr lang="en-GB" dirty="0"/>
              <a:t> </a:t>
            </a:r>
            <a:r>
              <a:rPr lang="en-GB" sz="1400" dirty="0">
                <a:latin typeface="Monaco" pitchFamily="2" charset="77"/>
              </a:rPr>
              <a:t>http://</a:t>
            </a:r>
            <a:r>
              <a:rPr lang="en-GB" sz="1400" dirty="0" err="1">
                <a:latin typeface="Monaco" pitchFamily="2" charset="77"/>
              </a:rPr>
              <a:t>fhir.org</a:t>
            </a:r>
            <a:r>
              <a:rPr lang="en-GB" sz="1400" dirty="0">
                <a:latin typeface="Monaco" pitchFamily="2" charset="77"/>
              </a:rPr>
              <a:t>/VCL?v1=(http://</a:t>
            </a:r>
            <a:r>
              <a:rPr lang="en-GB" sz="1400" dirty="0" err="1">
                <a:latin typeface="Monaco" pitchFamily="2" charset="77"/>
              </a:rPr>
              <a:t>www.whocc.no</a:t>
            </a:r>
            <a:r>
              <a:rPr lang="en-GB" sz="1400" dirty="0">
                <a:latin typeface="Monaco" pitchFamily="2" charset="77"/>
              </a:rPr>
              <a:t>/</a:t>
            </a:r>
            <a:r>
              <a:rPr lang="en-GB" sz="1400" dirty="0" err="1">
                <a:latin typeface="Monaco" pitchFamily="2" charset="77"/>
              </a:rPr>
              <a:t>atc</a:t>
            </a:r>
            <a:r>
              <a:rPr lang="en-GB" sz="1400" dirty="0">
                <a:latin typeface="Monaco" pitchFamily="2" charset="77"/>
              </a:rPr>
              <a:t>)</a:t>
            </a:r>
            <a:r>
              <a:rPr lang="en-GB" sz="1400" dirty="0">
                <a:highlight>
                  <a:srgbClr val="FFFF00"/>
                </a:highlight>
                <a:latin typeface="Monaco" pitchFamily="2" charset="77"/>
              </a:rPr>
              <a:t>concept&lt;&lt;C01D</a:t>
            </a:r>
          </a:p>
          <a:p>
            <a:r>
              <a:rPr lang="en-GB" sz="1800" b="1" i="1" dirty="0"/>
              <a:t>Asthma</a:t>
            </a:r>
            <a:r>
              <a:rPr lang="en-GB" dirty="0"/>
              <a:t> </a:t>
            </a:r>
            <a:r>
              <a:rPr lang="en-GB" sz="1400" dirty="0">
                <a:latin typeface="Monaco" pitchFamily="2" charset="77"/>
              </a:rPr>
              <a:t>http://</a:t>
            </a:r>
            <a:r>
              <a:rPr lang="en-GB" sz="1400" dirty="0" err="1">
                <a:latin typeface="Monaco" pitchFamily="2" charset="77"/>
              </a:rPr>
              <a:t>fhir.org</a:t>
            </a:r>
            <a:r>
              <a:rPr lang="en-GB" sz="1400" dirty="0">
                <a:latin typeface="Monaco" pitchFamily="2" charset="77"/>
              </a:rPr>
              <a:t>/VCL?v1=(http://</a:t>
            </a:r>
            <a:r>
              <a:rPr lang="en-GB" sz="1400" dirty="0" err="1">
                <a:latin typeface="Monaco" pitchFamily="2" charset="77"/>
              </a:rPr>
              <a:t>snomed.info</a:t>
            </a:r>
            <a:r>
              <a:rPr lang="en-GB" sz="1400" dirty="0">
                <a:latin typeface="Monaco" pitchFamily="2" charset="77"/>
              </a:rPr>
              <a:t>/</a:t>
            </a:r>
            <a:r>
              <a:rPr lang="en-GB" sz="1400" dirty="0" err="1">
                <a:latin typeface="Monaco" pitchFamily="2" charset="77"/>
              </a:rPr>
              <a:t>sct</a:t>
            </a:r>
            <a:r>
              <a:rPr lang="en-GB" sz="1400" dirty="0">
                <a:latin typeface="Monaco" pitchFamily="2" charset="77"/>
              </a:rPr>
              <a:t>)</a:t>
            </a:r>
            <a:r>
              <a:rPr lang="en-GB" sz="1400" dirty="0">
                <a:highlight>
                  <a:srgbClr val="FFFF00"/>
                </a:highlight>
                <a:latin typeface="Monaco" pitchFamily="2" charset="77"/>
              </a:rPr>
              <a:t>concept&lt;&lt;195967001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56913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31194E-6E46-A8E2-77DA-3ECF8BE52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" b="6257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712576-4127-8F30-91E1-3312DB8D4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459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3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medical report&#10;&#10;AI-generated content may be incorrect.">
            <a:extLst>
              <a:ext uri="{FF2B5EF4-FFF2-40B4-BE49-F238E27FC236}">
                <a16:creationId xmlns:a16="http://schemas.microsoft.com/office/drawing/2014/main" id="{DDBB5425-C138-9488-A6A3-BDB49D5E6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8648"/>
            <a:ext cx="10515600" cy="32509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1BC93-A95E-AF8C-B642-5C7CF47E72C6}"/>
              </a:ext>
            </a:extLst>
          </p:cNvPr>
          <p:cNvSpPr txBox="1"/>
          <p:nvPr/>
        </p:nvSpPr>
        <p:spPr>
          <a:xfrm>
            <a:off x="8166411" y="6488668"/>
            <a:ext cx="402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  <a:hlinkClick r:id="rId3"/>
              </a:rPr>
              <a:t>fevir.net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/resources/List/396954</a:t>
            </a:r>
            <a:endParaRPr lang="en-FI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965F4-4C51-83EB-BDD0-ADDF5B7796CC}"/>
              </a:ext>
            </a:extLst>
          </p:cNvPr>
          <p:cNvSpPr txBox="1"/>
          <p:nvPr/>
        </p:nvSpPr>
        <p:spPr>
          <a:xfrm>
            <a:off x="0" y="0"/>
            <a:ext cx="365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/>
              <a:t>FEvIR</a:t>
            </a:r>
            <a:r>
              <a:rPr lang="en-GB" b="1" i="1" dirty="0"/>
              <a:t> </a:t>
            </a:r>
            <a:r>
              <a:rPr lang="en-GB" b="1" i="1" dirty="0" err="1"/>
              <a:t>CohortDefinition</a:t>
            </a:r>
            <a:r>
              <a:rPr lang="en-GB" b="1" i="1" dirty="0"/>
              <a:t> Examples</a:t>
            </a:r>
          </a:p>
        </p:txBody>
      </p:sp>
    </p:spTree>
    <p:extLst>
      <p:ext uri="{BB962C8B-B14F-4D97-AF65-F5344CB8AC3E}">
        <p14:creationId xmlns:p14="http://schemas.microsoft.com/office/powerpoint/2010/main" val="1017067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18E9-0BA5-B29F-19F7-ADF3EDC03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FI" dirty="0"/>
              <a:t>See the following comments on the CRMI IG repository for our initial suggestions on using CohortDefinition as a shared model:</a:t>
            </a:r>
          </a:p>
          <a:p>
            <a:pPr marL="0" indent="0">
              <a:buNone/>
            </a:pPr>
            <a:r>
              <a:rPr lang="en-GB" sz="2400" dirty="0">
                <a:hlinkClick r:id="rId2"/>
              </a:rPr>
              <a:t>https://</a:t>
            </a:r>
            <a:r>
              <a:rPr lang="en-GB" sz="2400" dirty="0" err="1">
                <a:hlinkClick r:id="rId2"/>
              </a:rPr>
              <a:t>github.com</a:t>
            </a:r>
            <a:r>
              <a:rPr lang="en-GB" sz="2400" dirty="0">
                <a:hlinkClick r:id="rId2"/>
              </a:rPr>
              <a:t>/HL7/</a:t>
            </a:r>
            <a:r>
              <a:rPr lang="en-GB" sz="2400" dirty="0" err="1">
                <a:hlinkClick r:id="rId2"/>
              </a:rPr>
              <a:t>crmi-ig</a:t>
            </a:r>
            <a:r>
              <a:rPr lang="en-GB" sz="2400" dirty="0">
                <a:hlinkClick r:id="rId2"/>
              </a:rPr>
              <a:t>/pull/95#issuecomment-3442231452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2076921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BAB3-CE6B-F75E-2D4C-8A0BEC05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Modelling Care Plans and Computable Guidelines</a:t>
            </a:r>
            <a:endParaRPr lang="en-FI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0D8B7-6C04-505D-7368-ADA594FD2AAF}"/>
              </a:ext>
            </a:extLst>
          </p:cNvPr>
          <p:cNvSpPr txBox="1"/>
          <p:nvPr/>
        </p:nvSpPr>
        <p:spPr>
          <a:xfrm>
            <a:off x="838200" y="2396886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Example Topic:</a:t>
            </a:r>
          </a:p>
        </p:txBody>
      </p:sp>
    </p:spTree>
    <p:extLst>
      <p:ext uri="{BB962C8B-B14F-4D97-AF65-F5344CB8AC3E}">
        <p14:creationId xmlns:p14="http://schemas.microsoft.com/office/powerpoint/2010/main" val="3591322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70B21C35-872B-F4BF-2CE1-F3414AE5B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2860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2DF2A3-CFAF-CDA9-6AD8-9660440AE905}"/>
              </a:ext>
            </a:extLst>
          </p:cNvPr>
          <p:cNvSpPr/>
          <p:nvPr/>
        </p:nvSpPr>
        <p:spPr>
          <a:xfrm>
            <a:off x="3668110" y="2732690"/>
            <a:ext cx="7472856" cy="1061544"/>
          </a:xfrm>
          <a:prstGeom prst="rect">
            <a:avLst/>
          </a:prstGeom>
          <a:solidFill>
            <a:srgbClr val="FFFF00">
              <a:alpha val="295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74B36-834B-7469-072A-D8329167DCDF}"/>
              </a:ext>
            </a:extLst>
          </p:cNvPr>
          <p:cNvSpPr/>
          <p:nvPr/>
        </p:nvSpPr>
        <p:spPr>
          <a:xfrm>
            <a:off x="3668110" y="4629807"/>
            <a:ext cx="7472856" cy="1061544"/>
          </a:xfrm>
          <a:prstGeom prst="rect">
            <a:avLst/>
          </a:prstGeom>
          <a:solidFill>
            <a:srgbClr val="FFFF00">
              <a:alpha val="295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20378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1438-140E-6931-ECF2-893FF9CE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9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Example L4 slice from </a:t>
            </a:r>
            <a:r>
              <a:rPr lang="en-GB" dirty="0" err="1"/>
              <a:t>Duodecim</a:t>
            </a:r>
            <a:r>
              <a:rPr lang="en-GB" dirty="0"/>
              <a:t> EBMG RA guideline is available: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github.com</a:t>
            </a:r>
            <a:r>
              <a:rPr lang="en-GB" dirty="0">
                <a:hlinkClick r:id="rId2"/>
              </a:rPr>
              <a:t>/reason-healthcare/interactive-</a:t>
            </a:r>
            <a:r>
              <a:rPr lang="en-GB" dirty="0" err="1">
                <a:hlinkClick r:id="rId2"/>
              </a:rPr>
              <a:t>cds</a:t>
            </a:r>
            <a:r>
              <a:rPr lang="en-GB" dirty="0">
                <a:hlinkClick r:id="rId2"/>
              </a:rPr>
              <a:t>-content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0775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98DA-BB43-B8B8-78D1-5BA78584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E42E-32F0-149B-1CE5-C1FD8326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HL7 Finland 30 Years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AECC9-F2ED-98CC-D007-61ED38D0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Monday, 19 January 2026</a:t>
            </a:r>
          </a:p>
          <a:p>
            <a:r>
              <a:rPr lang="en-US" b="1" dirty="0"/>
              <a:t>Same premises as the hackathon</a:t>
            </a:r>
          </a:p>
          <a:p>
            <a:r>
              <a:rPr lang="en-US" b="1" dirty="0"/>
              <a:t>Requires different registration!</a:t>
            </a:r>
          </a:p>
          <a:p>
            <a:endParaRPr lang="en-US" b="1" dirty="0"/>
          </a:p>
          <a:p>
            <a:r>
              <a:rPr lang="en-US" b="1" dirty="0"/>
              <a:t>Draft agenda: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000" b="1" dirty="0"/>
              <a:t> </a:t>
            </a:r>
            <a:r>
              <a:rPr lang="en-US" b="1" dirty="0"/>
              <a:t>  9.30-10.00 Coffee</a:t>
            </a:r>
            <a:br>
              <a:rPr lang="en-US" b="1" dirty="0"/>
            </a:br>
            <a:r>
              <a:rPr lang="en-US" b="1" dirty="0"/>
              <a:t> 10.00-12.00 Finnish sessions</a:t>
            </a:r>
            <a:br>
              <a:rPr lang="en-US" b="1" dirty="0"/>
            </a:br>
            <a:r>
              <a:rPr lang="en-US" b="1" dirty="0"/>
              <a:t> 12.00-13.00 Lunch</a:t>
            </a:r>
            <a:br>
              <a:rPr lang="en-US" b="1" dirty="0"/>
            </a:br>
            <a:r>
              <a:rPr lang="en-US" b="1" dirty="0"/>
              <a:t> 13.00-16.00 International sessions</a:t>
            </a:r>
            <a:br>
              <a:rPr lang="en-US" b="1" dirty="0"/>
            </a:br>
            <a:r>
              <a:rPr lang="en-US" b="1" dirty="0"/>
              <a:t> 16.00- Networking and drinks</a:t>
            </a:r>
          </a:p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21B327-2235-CFFD-3E0E-81CE6D04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5414" y="1690688"/>
            <a:ext cx="2667000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8120C-167F-F515-50E0-216AF0EAB59C}"/>
              </a:ext>
            </a:extLst>
          </p:cNvPr>
          <p:cNvSpPr txBox="1"/>
          <p:nvPr/>
        </p:nvSpPr>
        <p:spPr>
          <a:xfrm>
            <a:off x="8599714" y="4492625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www.hl7.fi/</a:t>
            </a:r>
            <a:r>
              <a:rPr lang="en-US" dirty="0" err="1"/>
              <a:t>kokoukset</a:t>
            </a:r>
            <a:r>
              <a:rPr lang="en-US" dirty="0"/>
              <a:t>-ja-</a:t>
            </a:r>
            <a:r>
              <a:rPr lang="en-US" dirty="0" err="1"/>
              <a:t>tapahtumat</a:t>
            </a:r>
            <a:r>
              <a:rPr lang="en-US" dirty="0"/>
              <a:t>/hl7-finland-30th-anniversary-symposium/</a:t>
            </a:r>
          </a:p>
        </p:txBody>
      </p:sp>
    </p:spTree>
    <p:extLst>
      <p:ext uri="{BB962C8B-B14F-4D97-AF65-F5344CB8AC3E}">
        <p14:creationId xmlns:p14="http://schemas.microsoft.com/office/powerpoint/2010/main" val="2570747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AF0F31B4-02E8-8629-A0DD-8A1CDA730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39"/>
          <a:stretch>
            <a:fillRect/>
          </a:stretch>
        </p:blipFill>
        <p:spPr>
          <a:xfrm>
            <a:off x="643467" y="744547"/>
            <a:ext cx="10905066" cy="5368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EFB3A-E6B9-E8F7-4000-D60B8F8A143F}"/>
              </a:ext>
            </a:extLst>
          </p:cNvPr>
          <p:cNvSpPr txBox="1"/>
          <p:nvPr/>
        </p:nvSpPr>
        <p:spPr>
          <a:xfrm>
            <a:off x="0" y="0"/>
            <a:ext cx="431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IHE Computable Care Guidelines (CCG)</a:t>
            </a:r>
          </a:p>
        </p:txBody>
      </p:sp>
    </p:spTree>
    <p:extLst>
      <p:ext uri="{BB962C8B-B14F-4D97-AF65-F5344CB8AC3E}">
        <p14:creationId xmlns:p14="http://schemas.microsoft.com/office/powerpoint/2010/main" val="341518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9FFE-FD30-4EAF-112F-A8BC5394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Testing Clinical Knowledge Against</a:t>
            </a:r>
            <a:br>
              <a:rPr lang="en-GB" b="1" dirty="0"/>
            </a:br>
            <a:r>
              <a:rPr lang="en-GB" b="1" dirty="0"/>
              <a:t>European Synthetic Data</a:t>
            </a:r>
            <a:endParaRPr lang="en-FI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E54CD-5F5B-E33A-1852-17CF79300B59}"/>
              </a:ext>
            </a:extLst>
          </p:cNvPr>
          <p:cNvSpPr txBox="1"/>
          <p:nvPr/>
        </p:nvSpPr>
        <p:spPr>
          <a:xfrm>
            <a:off x="838200" y="2396886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Example Topic:</a:t>
            </a:r>
          </a:p>
        </p:txBody>
      </p:sp>
    </p:spTree>
    <p:extLst>
      <p:ext uri="{BB962C8B-B14F-4D97-AF65-F5344CB8AC3E}">
        <p14:creationId xmlns:p14="http://schemas.microsoft.com/office/powerpoint/2010/main" val="740546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E67168-3098-28FD-3E80-2D36CF5A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61840"/>
            <a:ext cx="10905066" cy="55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5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form&#10;&#10;AI-generated content may be incorrect.">
            <a:extLst>
              <a:ext uri="{FF2B5EF4-FFF2-40B4-BE49-F238E27FC236}">
                <a16:creationId xmlns:a16="http://schemas.microsoft.com/office/drawing/2014/main" id="{5FA14B33-6AEB-B39E-E5DB-7FE10B037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013" b="47446"/>
          <a:stretch>
            <a:fillRect/>
          </a:stretch>
        </p:blipFill>
        <p:spPr>
          <a:xfrm>
            <a:off x="45785" y="896007"/>
            <a:ext cx="6050215" cy="5065986"/>
          </a:xfrm>
          <a:prstGeom prst="rect">
            <a:avLst/>
          </a:prstGeom>
        </p:spPr>
      </p:pic>
      <p:pic>
        <p:nvPicPr>
          <p:cNvPr id="6" name="Content Placeholder 4" descr="A screenshot of a medical form&#10;&#10;AI-generated content may be incorrect.">
            <a:extLst>
              <a:ext uri="{FF2B5EF4-FFF2-40B4-BE49-F238E27FC236}">
                <a16:creationId xmlns:a16="http://schemas.microsoft.com/office/drawing/2014/main" id="{080616CD-7AA5-0AA9-8DCC-FDCAA2E6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55" b="12693"/>
          <a:stretch>
            <a:fillRect/>
          </a:stretch>
        </p:blipFill>
        <p:spPr>
          <a:xfrm>
            <a:off x="6011917" y="1855502"/>
            <a:ext cx="6050215" cy="4043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EF6C9-A798-158A-5FA4-FB7230B062D3}"/>
              </a:ext>
            </a:extLst>
          </p:cNvPr>
          <p:cNvSpPr txBox="1"/>
          <p:nvPr/>
        </p:nvSpPr>
        <p:spPr>
          <a:xfrm>
            <a:off x="4846213" y="1950331"/>
            <a:ext cx="1165704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Condition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E4EAB-53F2-461A-CF14-A01C9674F53A}"/>
              </a:ext>
            </a:extLst>
          </p:cNvPr>
          <p:cNvSpPr txBox="1"/>
          <p:nvPr/>
        </p:nvSpPr>
        <p:spPr>
          <a:xfrm>
            <a:off x="3670699" y="2680315"/>
            <a:ext cx="2341218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MedicationStatement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3C368-3A1B-8EBE-74F2-E3C244718EE5}"/>
              </a:ext>
            </a:extLst>
          </p:cNvPr>
          <p:cNvSpPr txBox="1"/>
          <p:nvPr/>
        </p:nvSpPr>
        <p:spPr>
          <a:xfrm>
            <a:off x="4459889" y="3347813"/>
            <a:ext cx="1552028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Immunization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31F5E2-D649-8CBC-017D-A7CD1B672DBE}"/>
              </a:ext>
            </a:extLst>
          </p:cNvPr>
          <p:cNvSpPr txBox="1"/>
          <p:nvPr/>
        </p:nvSpPr>
        <p:spPr>
          <a:xfrm>
            <a:off x="4798636" y="4608531"/>
            <a:ext cx="121328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Procedure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6A4D8-B01B-093E-D214-8957951173F3}"/>
              </a:ext>
            </a:extLst>
          </p:cNvPr>
          <p:cNvSpPr txBox="1"/>
          <p:nvPr/>
        </p:nvSpPr>
        <p:spPr>
          <a:xfrm>
            <a:off x="10572856" y="2680315"/>
            <a:ext cx="140519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Observation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1C6738-515F-972E-8A13-02BE31C50D47}"/>
              </a:ext>
            </a:extLst>
          </p:cNvPr>
          <p:cNvSpPr txBox="1"/>
          <p:nvPr/>
        </p:nvSpPr>
        <p:spPr>
          <a:xfrm>
            <a:off x="10572855" y="4703121"/>
            <a:ext cx="140519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4C9D1-FBA1-2060-76AC-776A8016F9AB}"/>
              </a:ext>
            </a:extLst>
          </p:cNvPr>
          <p:cNvSpPr txBox="1"/>
          <p:nvPr/>
        </p:nvSpPr>
        <p:spPr>
          <a:xfrm>
            <a:off x="9980743" y="1909087"/>
            <a:ext cx="19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AllergyIntolerance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F6294-FACE-49B6-2CF5-5BFE73E72570}"/>
              </a:ext>
            </a:extLst>
          </p:cNvPr>
          <p:cNvSpPr txBox="1"/>
          <p:nvPr/>
        </p:nvSpPr>
        <p:spPr>
          <a:xfrm>
            <a:off x="0" y="0"/>
            <a:ext cx="30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European Patient Summary</a:t>
            </a:r>
          </a:p>
        </p:txBody>
      </p:sp>
    </p:spTree>
    <p:extLst>
      <p:ext uri="{BB962C8B-B14F-4D97-AF65-F5344CB8AC3E}">
        <p14:creationId xmlns:p14="http://schemas.microsoft.com/office/powerpoint/2010/main" val="1434421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28B5D2E9-EAB5-6D1E-E1DF-284554C5B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331" b="12315"/>
          <a:stretch>
            <a:fillRect/>
          </a:stretch>
        </p:blipFill>
        <p:spPr>
          <a:xfrm>
            <a:off x="2620693" y="394138"/>
            <a:ext cx="6950614" cy="6069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6324E7-4133-AA92-F19E-FF5068BFC112}"/>
              </a:ext>
            </a:extLst>
          </p:cNvPr>
          <p:cNvSpPr txBox="1"/>
          <p:nvPr/>
        </p:nvSpPr>
        <p:spPr>
          <a:xfrm>
            <a:off x="8166114" y="2133777"/>
            <a:ext cx="140519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highlight>
                  <a:srgbClr val="FFFF00"/>
                </a:highlight>
              </a:rPr>
              <a:t>Observation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0B46B-D27E-4E69-E10B-7F559246B250}"/>
              </a:ext>
            </a:extLst>
          </p:cNvPr>
          <p:cNvSpPr txBox="1"/>
          <p:nvPr/>
        </p:nvSpPr>
        <p:spPr>
          <a:xfrm>
            <a:off x="0" y="0"/>
            <a:ext cx="312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European Laboratory Report</a:t>
            </a:r>
          </a:p>
        </p:txBody>
      </p:sp>
    </p:spTree>
    <p:extLst>
      <p:ext uri="{BB962C8B-B14F-4D97-AF65-F5344CB8AC3E}">
        <p14:creationId xmlns:p14="http://schemas.microsoft.com/office/powerpoint/2010/main" val="416311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with a blue background&#10;&#10;AI-generated content may be incorrect.">
            <a:extLst>
              <a:ext uri="{FF2B5EF4-FFF2-40B4-BE49-F238E27FC236}">
                <a16:creationId xmlns:a16="http://schemas.microsoft.com/office/drawing/2014/main" id="{1730BBEC-D83C-11A5-9954-C9D3EB8E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3184"/>
            <a:ext cx="10905066" cy="297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ED672-CF65-F182-6E3F-EB1EDCBAF26E}"/>
              </a:ext>
            </a:extLst>
          </p:cNvPr>
          <p:cNvSpPr txBox="1"/>
          <p:nvPr/>
        </p:nvSpPr>
        <p:spPr>
          <a:xfrm>
            <a:off x="5547462" y="6488668"/>
            <a:ext cx="669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>
                <a:solidFill>
                  <a:schemeClr val="bg1">
                    <a:lumMod val="65000"/>
                  </a:schemeClr>
                </a:solidFill>
              </a:rPr>
              <a:t>Example extractor: 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  <a:hlinkClick r:id="rId3"/>
              </a:rPr>
              <a:t>github.com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  <a:hlinkClick r:id="rId3"/>
              </a:rPr>
              <a:t>bearror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  <a:hlinkClick r:id="rId3"/>
              </a:rPr>
              <a:t>synderai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-to-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  <a:hlinkClick r:id="rId3"/>
              </a:rPr>
              <a:t>ndjson</a:t>
            </a:r>
            <a:endParaRPr lang="en-FI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67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216362-B2EB-F8A9-6772-5B908B4A7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5"/>
          <a:stretch>
            <a:fillRect/>
          </a:stretch>
        </p:blipFill>
        <p:spPr>
          <a:xfrm>
            <a:off x="683172" y="1506982"/>
            <a:ext cx="10865360" cy="384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3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medical form&#10;&#10;AI-generated content may be incorrect.">
            <a:extLst>
              <a:ext uri="{FF2B5EF4-FFF2-40B4-BE49-F238E27FC236}">
                <a16:creationId xmlns:a16="http://schemas.microsoft.com/office/drawing/2014/main" id="{7D5B8EA5-E3DA-C354-41F8-CEB0DEF66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28" y="643466"/>
            <a:ext cx="102221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2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D32627-82C2-FEA6-B115-B11918AE0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89101"/>
            <a:ext cx="10905066" cy="54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21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0DDE-158D-A348-25C5-E1334C65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2" y="2766218"/>
            <a:ext cx="10515600" cy="1325563"/>
          </a:xfrm>
        </p:spPr>
        <p:txBody>
          <a:bodyPr/>
          <a:lstStyle/>
          <a:p>
            <a:r>
              <a:rPr lang="en-GB" b="1" dirty="0"/>
              <a:t>Integrating Clinical Knowledge</a:t>
            </a:r>
            <a:endParaRPr lang="en-FI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10D0F-02A1-E6C9-EA8B-30ED61662C12}"/>
              </a:ext>
            </a:extLst>
          </p:cNvPr>
          <p:cNvSpPr txBox="1"/>
          <p:nvPr/>
        </p:nvSpPr>
        <p:spPr>
          <a:xfrm>
            <a:off x="911772" y="2766218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Example Topic:</a:t>
            </a:r>
          </a:p>
        </p:txBody>
      </p:sp>
    </p:spTree>
    <p:extLst>
      <p:ext uri="{BB962C8B-B14F-4D97-AF65-F5344CB8AC3E}">
        <p14:creationId xmlns:p14="http://schemas.microsoft.com/office/powerpoint/2010/main" val="166990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D4FC848F-662E-3B1F-8354-F6C83F13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8A9B7A-A5FF-4810-A954-EDA063B36FD1}"/>
              </a:ext>
            </a:extLst>
          </p:cNvPr>
          <p:cNvGrpSpPr/>
          <p:nvPr/>
        </p:nvGrpSpPr>
        <p:grpSpPr>
          <a:xfrm>
            <a:off x="8768442" y="1730827"/>
            <a:ext cx="2563585" cy="2726871"/>
            <a:chOff x="9192985" y="1714499"/>
            <a:chExt cx="2563585" cy="2726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B39428-AA41-C2A1-8BF1-A95B998AD67B}"/>
                </a:ext>
              </a:extLst>
            </p:cNvPr>
            <p:cNvSpPr/>
            <p:nvPr/>
          </p:nvSpPr>
          <p:spPr>
            <a:xfrm>
              <a:off x="9192985" y="1714499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radicalhealthfest.com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7B0F85A-9E77-2516-32DD-FA83C880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4716" y="1917241"/>
              <a:ext cx="2092779" cy="209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251E-4895-8F31-7488-43F5C03E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Example integrations Duodecim has 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5CE40-8D5B-016B-A95E-57806D98A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b="1" i="1" dirty="0"/>
              <a:t>Direct:</a:t>
            </a:r>
            <a:r>
              <a:rPr lang="en-FI" dirty="0"/>
              <a:t> Duodecim can provide an example CRMI medication knowledge base with ClinicalUseDefinition resources</a:t>
            </a:r>
          </a:p>
          <a:p>
            <a:r>
              <a:rPr lang="en-FI" b="1" i="1" dirty="0"/>
              <a:t>Reasoning-as-a-Service:</a:t>
            </a:r>
            <a:r>
              <a:rPr lang="en-FI" i="1" dirty="0"/>
              <a:t> </a:t>
            </a:r>
            <a:r>
              <a:rPr lang="en-FI" dirty="0"/>
              <a:t>Duodecim can provide the same medication knowledge base as a CDS Hooks service on order-select</a:t>
            </a:r>
          </a:p>
          <a:p>
            <a:pPr lvl="1"/>
            <a:r>
              <a:rPr lang="en-FI" dirty="0"/>
              <a:t>In addition, Duodecim could start moving the questionnaire-completed hook towards standardisation, if there’s interest</a:t>
            </a:r>
          </a:p>
        </p:txBody>
      </p:sp>
    </p:spTree>
    <p:extLst>
      <p:ext uri="{BB962C8B-B14F-4D97-AF65-F5344CB8AC3E}">
        <p14:creationId xmlns:p14="http://schemas.microsoft.com/office/powerpoint/2010/main" val="3942652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641F8-E634-F845-4E65-16C81F36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7232-41DC-B29F-6FCB-43BE6A69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Participating on the Care Plan &amp; Clinical Reasoning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079B-C9C4-D213-FD23-88EC379A5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 in the Google Sheet at </a:t>
            </a:r>
            <a:r>
              <a:rPr lang="en-US" dirty="0">
                <a:hlinkClick r:id="rId3"/>
              </a:rPr>
              <a:t>https://docs.google.com/spreadsheets/d/1X6WD6GPxNvwwpRAb0gsIti_5LBTuGT5nnwUk535piCQ/edit?usp=sharing</a:t>
            </a:r>
            <a:endParaRPr lang="en-US" dirty="0"/>
          </a:p>
          <a:p>
            <a:r>
              <a:rPr lang="en-US" dirty="0"/>
              <a:t>Share your ideas and interests!</a:t>
            </a:r>
          </a:p>
        </p:txBody>
      </p:sp>
    </p:spTree>
    <p:extLst>
      <p:ext uri="{BB962C8B-B14F-4D97-AF65-F5344CB8AC3E}">
        <p14:creationId xmlns:p14="http://schemas.microsoft.com/office/powerpoint/2010/main" val="11743913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412D59-340D-AC31-5655-51ED444BD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0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4DEB9-C502-6798-042B-98F987A0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E81A-0BD7-2803-4203-981B8311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6B5D7-0480-0713-5746-F1FFA9C7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Care Plan &amp; Clinical Reasoning Track of the 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34811784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B115-9147-859E-B7AA-A6C4BFB3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3278-59A1-72A2-5D79-7AAE848A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Sponsors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71302A-E2BC-A386-1BAA-F7EA0896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959429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01474F9-4D41-0511-369A-A5FA5F759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3429001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02F368F9-66BA-3BE6-2E5E-DF70CF2B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3429000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E4F38047-2074-AB84-1BB8-6090289F8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3429000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CC92EE-9006-BFE3-86ED-876A8E585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5235927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F99EB2C-40BA-F6AE-E378-0E433B455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5036330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685A37-3279-4AB0-A9AD-349D14B91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5268585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9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C9B-3EEB-B68D-E1A6-F58A7F67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8B75-35C6-4C95-7ACC-5441EE17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Next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5138-E7E5-D418-B284-E0C38612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Wallets, national contact points (NCP)</a:t>
            </a:r>
          </a:p>
          <a:p>
            <a:pPr lvl="1"/>
            <a:r>
              <a:rPr lang="en-US" dirty="0"/>
              <a:t>Friday, December 19, 11:00 CET</a:t>
            </a:r>
          </a:p>
        </p:txBody>
      </p:sp>
    </p:spTree>
    <p:extLst>
      <p:ext uri="{BB962C8B-B14F-4D97-AF65-F5344CB8AC3E}">
        <p14:creationId xmlns:p14="http://schemas.microsoft.com/office/powerpoint/2010/main" val="1615842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4E2F-1628-EF32-8CD8-B585E730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DB06-3A60-B8B3-AC7B-0C087996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 for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21263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w&#10;&#10;AI-generated content may be incorrect.">
            <a:extLst>
              <a:ext uri="{FF2B5EF4-FFF2-40B4-BE49-F238E27FC236}">
                <a16:creationId xmlns:a16="http://schemas.microsoft.com/office/drawing/2014/main" id="{E09EB56E-1F08-F4C7-F1B0-34042EEE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9F3822-4667-40F1-5B09-4CEC7AF5BF2B}"/>
              </a:ext>
            </a:extLst>
          </p:cNvPr>
          <p:cNvGrpSpPr/>
          <p:nvPr/>
        </p:nvGrpSpPr>
        <p:grpSpPr>
          <a:xfrm>
            <a:off x="8882742" y="1420586"/>
            <a:ext cx="2563585" cy="2726871"/>
            <a:chOff x="10172699" y="4784272"/>
            <a:chExt cx="2563585" cy="27268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902CFC-DF38-5D48-3635-72A312938D69}"/>
                </a:ext>
              </a:extLst>
            </p:cNvPr>
            <p:cNvSpPr/>
            <p:nvPr/>
          </p:nvSpPr>
          <p:spPr>
            <a:xfrm>
              <a:off x="10172699" y="4784272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laakaripaivat.fi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DB2563D-F995-D158-24F8-7D55893B5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6959" y="5128530"/>
              <a:ext cx="1875064" cy="1875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71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FF0F-FF29-7B33-091C-342F50CB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0DC4-4669-B232-1FE1-68D34692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When &amp; 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552C-ECBA-2E18-59C2-251DBA3CE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Monday, January 19, 2026, starting at 9:00 EEST</a:t>
            </a:r>
          </a:p>
          <a:p>
            <a:r>
              <a:rPr lang="en-US" dirty="0"/>
              <a:t>Some tracks continue on Tuesday, January 20, 2026</a:t>
            </a:r>
          </a:p>
          <a:p>
            <a:r>
              <a:rPr lang="en-US" dirty="0"/>
              <a:t>Results presented on Wednesday,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216264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B4C81-EF10-0A1F-2C97-ACFC4D53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E611-382B-81C8-8F86-EFED28DF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9C0B-1401-DF98-3406-3764A9E4A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Register in advance</a:t>
            </a:r>
          </a:p>
          <a:p>
            <a:r>
              <a:rPr lang="en-US" b="1" dirty="0"/>
              <a:t>No costs involved!</a:t>
            </a:r>
          </a:p>
        </p:txBody>
      </p:sp>
    </p:spTree>
    <p:extLst>
      <p:ext uri="{BB962C8B-B14F-4D97-AF65-F5344CB8AC3E}">
        <p14:creationId xmlns:p14="http://schemas.microsoft.com/office/powerpoint/2010/main" val="2544867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1497</Words>
  <Application>Microsoft Macintosh PowerPoint</Application>
  <PresentationFormat>Widescreen</PresentationFormat>
  <Paragraphs>228</Paragraphs>
  <Slides>66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Aptos</vt:lpstr>
      <vt:lpstr>Aptos Display</vt:lpstr>
      <vt:lpstr>Arial</vt:lpstr>
      <vt:lpstr>Arial Black</vt:lpstr>
      <vt:lpstr>Monaco</vt:lpstr>
      <vt:lpstr>Office Theme</vt:lpstr>
      <vt:lpstr>FINNISH HEALTH DATA HACKATHON</vt:lpstr>
      <vt:lpstr>PowerPoint Presentation</vt:lpstr>
      <vt:lpstr>AGENDA</vt:lpstr>
      <vt:lpstr>PowerPoint Presentation</vt:lpstr>
      <vt:lpstr>HL7 Finland 30 Years Symposium</vt:lpstr>
      <vt:lpstr>PowerPoint Presentation</vt:lpstr>
      <vt:lpstr>PowerPoint Presentation</vt:lpstr>
      <vt:lpstr>When &amp; Where</vt:lpstr>
      <vt:lpstr>Participation</vt:lpstr>
      <vt:lpstr>PowerPoint Presentation</vt:lpstr>
      <vt:lpstr>PowerPoint Presentation</vt:lpstr>
      <vt:lpstr>Care Plans and Clinical Reasoning</vt:lpstr>
      <vt:lpstr>FHIR Clinical Reasoning</vt:lpstr>
      <vt:lpstr>Knowledge Artifacts – Use Case: Sharing</vt:lpstr>
      <vt:lpstr>Knowledge Artifacts – Use Case: Evaluation</vt:lpstr>
      <vt:lpstr>Publishing Knowledge Artifacts – IG Types</vt:lpstr>
      <vt:lpstr>CRMI – Canonical Resource Management Infrastructure</vt:lpstr>
      <vt:lpstr>CRMI IG – Computable</vt:lpstr>
      <vt:lpstr>CRMI IG – Executable</vt:lpstr>
      <vt:lpstr>CPG – Clinical Practice Guidelines </vt:lpstr>
      <vt:lpstr>Knowledge representation levels</vt:lpstr>
      <vt:lpstr>Clinical Guideline Example – The WADA List</vt:lpstr>
      <vt:lpstr>Clinical Guideline Example – The WADA List</vt:lpstr>
      <vt:lpstr>Clinical Guideline Example – The WADA List</vt:lpstr>
      <vt:lpstr>Clinical Guideline Example – The WADA List</vt:lpstr>
      <vt:lpstr>Evidence Based Medicine (EBM) on FHIR</vt:lpstr>
      <vt:lpstr>CDS Hooks</vt:lpstr>
      <vt:lpstr>CDS Hooks – API Definition – Discovery</vt:lpstr>
      <vt:lpstr>CDS Hooks – API Definition – Requests</vt:lpstr>
      <vt:lpstr>CDS Hooks – API Definition – Response</vt:lpstr>
      <vt:lpstr>CDS Hooks – Hook Library</vt:lpstr>
      <vt:lpstr>CQL – Clinical Query Quality Language</vt:lpstr>
      <vt:lpstr>CQL – Development and Testing</vt:lpstr>
      <vt:lpstr>CQL Execution – Demo</vt:lpstr>
      <vt:lpstr>Example Topics for: Care Plans and Clinical Reasoning</vt:lpstr>
      <vt:lpstr>Authoring, Publishing, and Sharing Clinical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Clinical Concepts</vt:lpstr>
      <vt:lpstr>ValueSet Compose Language (VCL)</vt:lpstr>
      <vt:lpstr>PowerPoint Presentation</vt:lpstr>
      <vt:lpstr>PowerPoint Presentation</vt:lpstr>
      <vt:lpstr>PowerPoint Presentation</vt:lpstr>
      <vt:lpstr>Modelling Care Plans and Computable Guidelines</vt:lpstr>
      <vt:lpstr>PowerPoint Presentation</vt:lpstr>
      <vt:lpstr>PowerPoint Presentation</vt:lpstr>
      <vt:lpstr>PowerPoint Presentation</vt:lpstr>
      <vt:lpstr>Testing Clinical Knowledge Against European Synthetic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Clinical Knowledge</vt:lpstr>
      <vt:lpstr>Example integrations Duodecim has ready…</vt:lpstr>
      <vt:lpstr>Participating on the Care Plan &amp; Clinical Reasoning Track</vt:lpstr>
      <vt:lpstr>PowerPoint Presentation</vt:lpstr>
      <vt:lpstr>Q&amp;A</vt:lpstr>
      <vt:lpstr>Sponsors</vt:lpstr>
      <vt:lpstr>Next Webinars</vt:lpstr>
      <vt:lpstr>Thank you for participating!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Joonatan Vuorinen</dc:creator>
  <cp:lastModifiedBy>Joonatan Vuorinen</cp:lastModifiedBy>
  <cp:revision>2</cp:revision>
  <dcterms:created xsi:type="dcterms:W3CDTF">2025-12-18T12:48:47Z</dcterms:created>
  <dcterms:modified xsi:type="dcterms:W3CDTF">2025-12-18T14:28:06Z</dcterms:modified>
</cp:coreProperties>
</file>