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3" r:id="rId3"/>
    <p:sldId id="259" r:id="rId4"/>
    <p:sldId id="263" r:id="rId5"/>
    <p:sldId id="260" r:id="rId6"/>
    <p:sldId id="261" r:id="rId7"/>
    <p:sldId id="262" r:id="rId8"/>
    <p:sldId id="264" r:id="rId9"/>
    <p:sldId id="266" r:id="rId10"/>
    <p:sldId id="265" r:id="rId11"/>
    <p:sldId id="267" r:id="rId12"/>
    <p:sldId id="268" r:id="rId13"/>
    <p:sldId id="270" r:id="rId14"/>
    <p:sldId id="272" r:id="rId15"/>
    <p:sldId id="258" r:id="rId16"/>
    <p:sldId id="273" r:id="rId17"/>
    <p:sldId id="274" r:id="rId18"/>
    <p:sldId id="271" r:id="rId19"/>
    <p:sldId id="280" r:id="rId20"/>
    <p:sldId id="281" r:id="rId21"/>
    <p:sldId id="275" r:id="rId22"/>
    <p:sldId id="282" r:id="rId23"/>
    <p:sldId id="276" r:id="rId24"/>
    <p:sldId id="277" r:id="rId25"/>
    <p:sldId id="278" r:id="rId26"/>
    <p:sldId id="284" r:id="rId27"/>
    <p:sldId id="279" r:id="rId28"/>
    <p:sldId id="286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16D"/>
    <a:srgbClr val="F6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81088"/>
  </p:normalViewPr>
  <p:slideViewPr>
    <p:cSldViewPr snapToGrid="0">
      <p:cViewPr varScale="1">
        <p:scale>
          <a:sx n="102" d="100"/>
          <a:sy n="102" d="100"/>
        </p:scale>
        <p:origin x="10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5B1B3-11EE-0847-ABAA-124E2D1DAD6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33053-5C97-2B48-A4D4-C68307258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the recording!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8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Optimally, the hackathon leads to meaningful discussions and bringing the integrations into production.</a:t>
            </a:r>
          </a:p>
          <a:p>
            <a:endParaRPr lang="en-US" dirty="0"/>
          </a:p>
          <a:p>
            <a:r>
              <a:rPr lang="en-US" dirty="0"/>
              <a:t>Hackathons are for technical people.</a:t>
            </a:r>
          </a:p>
          <a:p>
            <a:r>
              <a:rPr lang="en-US" dirty="0"/>
              <a:t>Don’t send your sales guy to do a pitch or to sign a deal.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5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3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dirty="0"/>
              <a:t>for the main hackathon on Monday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Radical Health Festival and </a:t>
            </a:r>
            <a:r>
              <a:rPr lang="en-US" dirty="0" err="1"/>
              <a:t>Lääkäripäivät</a:t>
            </a:r>
            <a:r>
              <a:rPr lang="en-US" dirty="0"/>
              <a:t> require a paid registration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Essentially, developers coming together and coding stuff.</a:t>
            </a:r>
          </a:p>
          <a:p>
            <a:r>
              <a:rPr lang="en-US" dirty="0"/>
              <a:t>Connect your systems and see how they talk to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7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some way of getting people involved.</a:t>
            </a:r>
          </a:p>
          <a:p>
            <a:r>
              <a:rPr lang="en-US" dirty="0"/>
              <a:t>Register beforehand, discuss what’s possible.</a:t>
            </a:r>
          </a:p>
          <a:p>
            <a:r>
              <a:rPr lang="en-US" dirty="0"/>
              <a:t>This webinar is part of that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track leads. Not so much involved in hacking, rather coordinating and helping others.</a:t>
            </a:r>
          </a:p>
          <a:p>
            <a:r>
              <a:rPr lang="en-US" dirty="0"/>
              <a:t>Might still be the best experts, and the ones who solve the trickiest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7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chance for spec authors to both advertise and explain their specification.</a:t>
            </a:r>
          </a:p>
          <a:p>
            <a:r>
              <a:rPr lang="en-US" dirty="0"/>
              <a:t>What it is for, how you get started with it.</a:t>
            </a:r>
          </a:p>
          <a:p>
            <a:r>
              <a:rPr lang="en-US" dirty="0"/>
              <a:t>Why you should care.</a:t>
            </a:r>
          </a:p>
          <a:p>
            <a:r>
              <a:rPr lang="en-US" dirty="0"/>
              <a:t>Hackathons often have some educational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70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there’s a glitch, resolve it fast, as you have the right people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8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about the specifications. This is how I interpret it, and why.</a:t>
            </a:r>
          </a:p>
          <a:p>
            <a:r>
              <a:rPr lang="en-US" dirty="0"/>
              <a:t>Give feedback – it is possible to interpret this part in this and this way.</a:t>
            </a:r>
          </a:p>
          <a:p>
            <a:r>
              <a:rPr lang="en-US" dirty="0"/>
              <a:t>It’s possible to implement this part in this and that way.</a:t>
            </a:r>
          </a:p>
          <a:p>
            <a:r>
              <a:rPr lang="en-US" dirty="0"/>
              <a:t>Specs always aim to be clear and unambiguous. It’s hard.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Vendors get feedback on their API specifications and implementations.</a:t>
            </a:r>
          </a:p>
          <a:p>
            <a:r>
              <a:rPr lang="en-US" dirty="0"/>
              <a:t>Also learn of new use cases and existing implementations.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4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Reach out to stakeholders.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33053-5C97-2B48-A4D4-C683072584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6B81-8CB9-F6C2-8B1C-5C00AE90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016F9-B7CE-C6EC-48EB-4A6D27B51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7A40-14B9-D5AC-EC55-2361BB03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E860B-3277-8647-16C9-3E4D91A9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5964D-0652-8EDC-9A80-2D4784A3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52BC-2A26-EDCE-FC68-E7A27786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AB337-67DC-2338-CEEF-7A98212E6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A088-6637-C011-D240-3F7729E4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E93D-B383-3C90-7A94-D90AC4B9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83024-C6B3-C76D-C37F-FED13382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6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8A288D-F83E-3FF8-368B-FAD0DE993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655CE-425B-421C-6746-92757B5D4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936C-3E8A-BF60-BFAD-09B0FA9B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4A647-5BC2-B7BA-AA92-5F005680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7B84-36FB-C7A3-9AE3-8E1E309C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1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EDD5-6E44-5708-0B73-6DADBB05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EFDC8-F3F3-0A7A-2AC8-9DF478EB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162D6-92EC-B53E-3CE4-B7849EFB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11385-B28B-B8D4-814F-E98EC82A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19B4A-0F3E-B74F-9FE2-5F2A4A08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7B8C-295E-1A69-8D64-FC9C47CF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4447C-BBE9-A589-3C7B-C2A840914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53EC9-A6F5-0E77-5EC6-7B6D5F96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F33E-1EB2-48AC-62EC-1EDA876E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DA68B-EA44-D8BB-816C-99F0DC4F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0EE9-0E27-F588-00B4-42F2605C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FEC2-A1BF-CAD4-4605-024180FD3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A8E24-28E0-F9E6-7682-25A2DB815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44590-F874-E646-1D9B-85E13E69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1AB25-E699-7181-688A-42D45B4B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C85F6-825F-8C2B-5042-5244D0ED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D51C-03C4-2E1E-103E-4B4B6D04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D6CF6-67BE-1D16-E3D7-22224E6F8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94A8B-2787-9A4E-F890-17CF4433D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924B7-B087-BDB7-0119-2BC062B5A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FA9AC-2261-3F43-D7A7-0CC19C274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3783A-D68E-29A4-95A2-EDF0BDF3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5302-47BA-DD63-C8E2-220FF544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415DD-1F21-80FA-4786-AA1EFB8D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88604-2BE0-A055-9B92-4D25DBFB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3ECA4-95C2-71A0-E01B-F34CCA6A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D51B5-2D0D-B613-B945-E1CD5FAE7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EB003-64DB-C4D9-219C-90A19A00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2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84953-C503-A895-5292-20F2CCF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66ED8-31FF-EBDA-02A6-54342FD6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9277F-D70C-9A96-16F3-1DC2599B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0EC7-3E3C-6329-2019-BFCDE8CF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EE9E-F424-4426-DC03-A843AD652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B8F05-1D0A-9926-35B5-E467E9F42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C79A8-0D7F-569C-6362-F0272857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B703-9CE8-B736-9845-33D20A70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CE319-9717-FFAD-8BE7-2AF8ED56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32111-0E7B-6F81-90BF-B8EA2266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61BD37-4012-78FB-1AD4-007B64C1C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65678-FC1E-D68D-DF06-B741ACB31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DAF4-52DC-72A9-3179-7FDFFCD0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6867E-8B9A-75B3-E479-324DAC67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63BCC-49F6-C2B4-A74A-F7C4BD64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2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050951-E1B4-5573-C0DA-F9204C32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0DCCE-3695-7769-981F-7F1E36A1D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349AC-EAFB-434E-B2A0-359E735C5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49454-EA76-6F4A-A9C9-B7CAB93F597F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50C83-B13A-8C6D-DA61-6D305C9E8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8CEA0-738C-22FA-AFC9-558FE3BAC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537172-3068-624F-9A1D-09660C89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ients.stillwords.com/EHiN20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3322-B058-AC2A-6BD4-D16E70B8B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165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HEALTH DATA HACKATHON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AF89D-13CF-561E-EDAD-23BE1D4A8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0006"/>
            <a:ext cx="9144000" cy="1655762"/>
          </a:xfrm>
        </p:spPr>
        <p:txBody>
          <a:bodyPr/>
          <a:lstStyle/>
          <a:p>
            <a:r>
              <a:rPr lang="en-US" sz="4400" dirty="0"/>
              <a:t>Introductory Webinar</a:t>
            </a:r>
          </a:p>
          <a:p>
            <a:r>
              <a:rPr lang="en-US" dirty="0"/>
              <a:t>December 10, 2025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62008D-506B-EEEB-979D-92E9761C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1836" y="818416"/>
            <a:ext cx="4588328" cy="5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3991-8B48-A121-B94B-1999D58A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 with laptops&#10;&#10;AI-generated content may be incorrect.">
            <a:extLst>
              <a:ext uri="{FF2B5EF4-FFF2-40B4-BE49-F238E27FC236}">
                <a16:creationId xmlns:a16="http://schemas.microsoft.com/office/drawing/2014/main" id="{3D3E8E65-32FB-FAD6-D974-8ED5CEA54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1B21C-591D-2D18-F52D-A1EAA9A4B930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3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13DB8-C08F-5135-9BA2-66FDC300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97E904A6-B317-27D2-E069-D1E45CEA4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F8875-5B8B-1047-5A20-20899A3E9777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7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A3FFD-F079-0C28-D3AC-926529570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2FAC632D-D16B-130A-4F1C-4BEA784FB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383BD7-A682-B852-7EC6-8B3C26C8FA2D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7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D81-4680-9434-09D0-F6B6D12F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ED807-117D-66E5-96B9-BB54E7A49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Hackathons</a:t>
            </a:r>
          </a:p>
        </p:txBody>
      </p:sp>
    </p:spTree>
    <p:extLst>
      <p:ext uri="{BB962C8B-B14F-4D97-AF65-F5344CB8AC3E}">
        <p14:creationId xmlns:p14="http://schemas.microsoft.com/office/powerpoint/2010/main" val="347655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E03E2-3D1E-CF29-D8F6-6F528E519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5EB261D-DE25-DCFE-1AC6-4EBD688DB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14" y="3924300"/>
            <a:ext cx="2569028" cy="2569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AA6F9-3ECD-AE51-44F1-20DA15DB6393}"/>
              </a:ext>
            </a:extLst>
          </p:cNvPr>
          <p:cNvSpPr txBox="1"/>
          <p:nvPr/>
        </p:nvSpPr>
        <p:spPr>
          <a:xfrm>
            <a:off x="555172" y="6368143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nordichackathon</a:t>
            </a:r>
            <a:r>
              <a:rPr lang="en-US" dirty="0"/>
              <a:t>-blogs-</a:t>
            </a:r>
            <a:r>
              <a:rPr lang="en-US" dirty="0" err="1"/>
              <a:t>dsv</a:t>
            </a:r>
            <a:r>
              <a:rPr lang="en-US" dirty="0"/>
              <a:t>-</a:t>
            </a:r>
            <a:r>
              <a:rPr lang="en-US" dirty="0" err="1"/>
              <a:t>su-se.svg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9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E075A-3BCB-C952-F4BB-F9AE0F8DA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9FC2E9-B63F-F1B9-4D1F-843D38D3D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599" y="1947182"/>
            <a:ext cx="2334987" cy="2334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A8C023-800F-E0AA-0002-C334FEC7A67C}"/>
              </a:ext>
            </a:extLst>
          </p:cNvPr>
          <p:cNvSpPr txBox="1"/>
          <p:nvPr/>
        </p:nvSpPr>
        <p:spPr>
          <a:xfrm>
            <a:off x="228599" y="4282169"/>
            <a:ext cx="233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fhir.fi</a:t>
            </a:r>
            <a:r>
              <a:rPr lang="en-US" dirty="0"/>
              <a:t>/hackathon</a:t>
            </a:r>
          </a:p>
        </p:txBody>
      </p:sp>
    </p:spTree>
    <p:extLst>
      <p:ext uri="{BB962C8B-B14F-4D97-AF65-F5344CB8AC3E}">
        <p14:creationId xmlns:p14="http://schemas.microsoft.com/office/powerpoint/2010/main" val="144618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84170-2D04-E03A-19DC-416EA80C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668D-0718-9259-808F-5909B640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Nordic Health Data Hackathons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A844-A1C0-FA2D-3066-E71A43198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Norway, </a:t>
            </a:r>
            <a:r>
              <a:rPr lang="en-US" dirty="0" err="1"/>
              <a:t>EHiN</a:t>
            </a:r>
            <a:endParaRPr lang="en-US" dirty="0"/>
          </a:p>
          <a:p>
            <a:r>
              <a:rPr lang="en-US" dirty="0"/>
              <a:t>Finland, Radical Health Festival</a:t>
            </a:r>
          </a:p>
          <a:p>
            <a:r>
              <a:rPr lang="en-US" dirty="0"/>
              <a:t>Sweden, Vitalis</a:t>
            </a:r>
          </a:p>
          <a:p>
            <a:r>
              <a:rPr lang="en-US" dirty="0"/>
              <a:t>Denmark, autumn</a:t>
            </a:r>
          </a:p>
        </p:txBody>
      </p:sp>
    </p:spTree>
    <p:extLst>
      <p:ext uri="{BB962C8B-B14F-4D97-AF65-F5344CB8AC3E}">
        <p14:creationId xmlns:p14="http://schemas.microsoft.com/office/powerpoint/2010/main" val="404036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C80CD-56A7-A6FB-BB3B-D1EF2ED7A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BC85-4BC8-1C9A-0FAD-F7051BB3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Nordic Health Data Hackathons 2025-2026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8D709-CF42-6E47-11CC-7B9F2B6E7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Norway, </a:t>
            </a:r>
            <a:r>
              <a:rPr lang="en-US" dirty="0" err="1"/>
              <a:t>EHiN</a:t>
            </a:r>
            <a:endParaRPr lang="en-US" dirty="0"/>
          </a:p>
          <a:p>
            <a:pPr lvl="1"/>
            <a:r>
              <a:rPr lang="en-US" dirty="0" err="1"/>
              <a:t>Pasientens</a:t>
            </a:r>
            <a:r>
              <a:rPr lang="en-US" dirty="0"/>
              <a:t> </a:t>
            </a:r>
            <a:r>
              <a:rPr lang="en-US" dirty="0" err="1"/>
              <a:t>måledata</a:t>
            </a:r>
            <a:r>
              <a:rPr lang="en-US" dirty="0"/>
              <a:t> (PMD) FHIR API</a:t>
            </a:r>
          </a:p>
          <a:p>
            <a:pPr lvl="1"/>
            <a:r>
              <a:rPr lang="en-US" dirty="0"/>
              <a:t>Make a FHIR version of the OKT API</a:t>
            </a:r>
          </a:p>
          <a:p>
            <a:pPr lvl="1"/>
            <a:r>
              <a:rPr lang="en-US" dirty="0"/>
              <a:t>Nordic </a:t>
            </a:r>
            <a:r>
              <a:rPr lang="en-US" dirty="0" err="1"/>
              <a:t>tx</a:t>
            </a:r>
            <a:r>
              <a:rPr lang="en-US" dirty="0"/>
              <a:t> FHIR server API</a:t>
            </a:r>
          </a:p>
          <a:p>
            <a:pPr lvl="1"/>
            <a:r>
              <a:rPr lang="en-US" dirty="0"/>
              <a:t>FHIR IG authoring and building</a:t>
            </a:r>
          </a:p>
          <a:p>
            <a:r>
              <a:rPr lang="en-US" dirty="0"/>
              <a:t>Finland, Radical Health Festival</a:t>
            </a:r>
          </a:p>
          <a:p>
            <a:pPr lvl="1"/>
            <a:r>
              <a:rPr lang="en-US" dirty="0"/>
              <a:t>Patient Access to Health Data</a:t>
            </a:r>
          </a:p>
          <a:p>
            <a:pPr lvl="1"/>
            <a:r>
              <a:rPr lang="en-US" dirty="0"/>
              <a:t>Care Plans, Clinical Decision Support, and Computable Care Guidelines</a:t>
            </a:r>
          </a:p>
          <a:p>
            <a:r>
              <a:rPr lang="en-US" dirty="0"/>
              <a:t>Sweden, Vitalis</a:t>
            </a:r>
          </a:p>
          <a:p>
            <a:pPr lvl="1"/>
            <a:r>
              <a:rPr lang="en-US" dirty="0"/>
              <a:t>FHIR Base Profiles, National &amp; EU</a:t>
            </a:r>
          </a:p>
          <a:p>
            <a:pPr lvl="1"/>
            <a:r>
              <a:rPr lang="en-US" dirty="0"/>
              <a:t>Terminology</a:t>
            </a:r>
          </a:p>
          <a:p>
            <a:r>
              <a:rPr lang="en-US" dirty="0"/>
              <a:t>Denmark, autumn</a:t>
            </a:r>
          </a:p>
          <a:p>
            <a:pPr lvl="1"/>
            <a:r>
              <a:rPr lang="en-US" dirty="0"/>
              <a:t>Patient summaries?</a:t>
            </a:r>
          </a:p>
          <a:p>
            <a:pPr lvl="1"/>
            <a:r>
              <a:rPr lang="en-US" dirty="0"/>
              <a:t>EHDS priority categories?</a:t>
            </a:r>
          </a:p>
        </p:txBody>
      </p:sp>
    </p:spTree>
    <p:extLst>
      <p:ext uri="{BB962C8B-B14F-4D97-AF65-F5344CB8AC3E}">
        <p14:creationId xmlns:p14="http://schemas.microsoft.com/office/powerpoint/2010/main" val="241739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380B-C47A-B78A-C328-F8018344D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034D-E007-2920-3BF5-BCFF9D70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FINNISH HEALTH DATA HACKATHON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37E5A-1AB9-7343-6B52-AD79EB7FA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January 19-21, Helsinki, Finland</a:t>
            </a:r>
          </a:p>
        </p:txBody>
      </p:sp>
    </p:spTree>
    <p:extLst>
      <p:ext uri="{BB962C8B-B14F-4D97-AF65-F5344CB8AC3E}">
        <p14:creationId xmlns:p14="http://schemas.microsoft.com/office/powerpoint/2010/main" val="215934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D4FC848F-662E-3B1F-8354-F6C83F13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8A9B7A-A5FF-4810-A954-EDA063B36FD1}"/>
              </a:ext>
            </a:extLst>
          </p:cNvPr>
          <p:cNvGrpSpPr/>
          <p:nvPr/>
        </p:nvGrpSpPr>
        <p:grpSpPr>
          <a:xfrm>
            <a:off x="8768442" y="1730827"/>
            <a:ext cx="2563585" cy="2726871"/>
            <a:chOff x="9192985" y="1714499"/>
            <a:chExt cx="2563585" cy="2726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B39428-AA41-C2A1-8BF1-A95B998AD67B}"/>
                </a:ext>
              </a:extLst>
            </p:cNvPr>
            <p:cNvSpPr/>
            <p:nvPr/>
          </p:nvSpPr>
          <p:spPr>
            <a:xfrm>
              <a:off x="9192985" y="1714499"/>
              <a:ext cx="2563585" cy="272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radicalhealthfest.com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7B0F85A-9E77-2516-32DD-FA83C880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44716" y="1917241"/>
              <a:ext cx="2092779" cy="2092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826B-F7EF-3611-4CC4-A1D4749D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EC4ADB-73A8-4D28-0868-87C368335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056" y="1453240"/>
            <a:ext cx="5617887" cy="723632"/>
          </a:xfrm>
          <a:prstGeom prst="rect">
            <a:avLst/>
          </a:prstGeom>
        </p:spPr>
      </p:pic>
      <p:pic>
        <p:nvPicPr>
          <p:cNvPr id="8" name="Picture 7" descr="A red and black logo&#10;&#10;AI-generated content may be incorrect.">
            <a:extLst>
              <a:ext uri="{FF2B5EF4-FFF2-40B4-BE49-F238E27FC236}">
                <a16:creationId xmlns:a16="http://schemas.microsoft.com/office/drawing/2014/main" id="{2EA6DA34-F9E3-6F81-33EE-F8998436B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246" y="2922812"/>
            <a:ext cx="1882140" cy="913944"/>
          </a:xfrm>
          <a:prstGeom prst="rect">
            <a:avLst/>
          </a:prstGeom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70B0D519-11F6-BEC6-4377-C4BCB3A4E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29" y="2922811"/>
            <a:ext cx="1882140" cy="965200"/>
          </a:xfrm>
          <a:prstGeom prst="rect">
            <a:avLst/>
          </a:prstGeom>
        </p:spPr>
      </p:pic>
      <p:pic>
        <p:nvPicPr>
          <p:cNvPr id="12" name="Picture 11" descr="A logo with blue and yellow squares&#10;&#10;AI-generated content may be incorrect.">
            <a:extLst>
              <a:ext uri="{FF2B5EF4-FFF2-40B4-BE49-F238E27FC236}">
                <a16:creationId xmlns:a16="http://schemas.microsoft.com/office/drawing/2014/main" id="{195BD642-3A8D-08BB-7024-99FC54779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48" y="2922811"/>
            <a:ext cx="927100" cy="965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918395B-A5A1-B8B0-F0BB-C4F14EC92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6510" y="4729738"/>
            <a:ext cx="1645111" cy="763237"/>
          </a:xfrm>
          <a:prstGeom prst="rect">
            <a:avLst/>
          </a:prstGeom>
        </p:spPr>
      </p:pic>
      <p:pic>
        <p:nvPicPr>
          <p:cNvPr id="16" name="Picture 15" descr="A logo with a person holding a cell&#10;&#10;AI-generated content may be incorrect.">
            <a:extLst>
              <a:ext uri="{FF2B5EF4-FFF2-40B4-BE49-F238E27FC236}">
                <a16:creationId xmlns:a16="http://schemas.microsoft.com/office/drawing/2014/main" id="{0AAF5BB9-F3C8-86C0-9043-D533C578AB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431" y="4530141"/>
            <a:ext cx="1645111" cy="9656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E91F548-7050-468A-9408-E256555ED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4644" y="4762396"/>
            <a:ext cx="1468515" cy="4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w&#10;&#10;AI-generated content may be incorrect.">
            <a:extLst>
              <a:ext uri="{FF2B5EF4-FFF2-40B4-BE49-F238E27FC236}">
                <a16:creationId xmlns:a16="http://schemas.microsoft.com/office/drawing/2014/main" id="{E09EB56E-1F08-F4C7-F1B0-34042EEE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9F3822-4667-40F1-5B09-4CEC7AF5BF2B}"/>
              </a:ext>
            </a:extLst>
          </p:cNvPr>
          <p:cNvGrpSpPr/>
          <p:nvPr/>
        </p:nvGrpSpPr>
        <p:grpSpPr>
          <a:xfrm>
            <a:off x="8882742" y="1420586"/>
            <a:ext cx="2563585" cy="2726871"/>
            <a:chOff x="10172699" y="4784272"/>
            <a:chExt cx="2563585" cy="27268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902CFC-DF38-5D48-3635-72A312938D69}"/>
                </a:ext>
              </a:extLst>
            </p:cNvPr>
            <p:cNvSpPr/>
            <p:nvPr/>
          </p:nvSpPr>
          <p:spPr>
            <a:xfrm>
              <a:off x="10172699" y="4784272"/>
              <a:ext cx="2563585" cy="272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laakaripaivat.fi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DB2563D-F995-D158-24F8-7D55893B5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16959" y="5128530"/>
              <a:ext cx="1875064" cy="1875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718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98DA-BB43-B8B8-78D1-5BA785840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E42E-32F0-149B-1CE5-C1FD8326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HL7 Finland 30 Years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AECC9-F2ED-98CC-D007-61ED38D0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Monday, 19 January 2026</a:t>
            </a:r>
          </a:p>
          <a:p>
            <a:r>
              <a:rPr lang="en-US" b="1" dirty="0"/>
              <a:t>Same premises as the hackathon</a:t>
            </a:r>
          </a:p>
          <a:p>
            <a:r>
              <a:rPr lang="en-US" b="1" dirty="0"/>
              <a:t>Requires different registration!</a:t>
            </a:r>
          </a:p>
          <a:p>
            <a:endParaRPr lang="en-US" b="1" dirty="0"/>
          </a:p>
          <a:p>
            <a:r>
              <a:rPr lang="en-US" b="1" dirty="0"/>
              <a:t>Draft agenda: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sz="2000" b="1" dirty="0"/>
              <a:t> </a:t>
            </a:r>
            <a:r>
              <a:rPr lang="en-US" b="1" dirty="0"/>
              <a:t>  9.30-10.00 Coffee</a:t>
            </a:r>
            <a:br>
              <a:rPr lang="en-US" b="1" dirty="0"/>
            </a:br>
            <a:r>
              <a:rPr lang="en-US" b="1" dirty="0"/>
              <a:t> 10.00-12.00 Finnish sessions</a:t>
            </a:r>
            <a:br>
              <a:rPr lang="en-US" b="1" dirty="0"/>
            </a:br>
            <a:r>
              <a:rPr lang="en-US" b="1" dirty="0"/>
              <a:t> 12.00-13.00 Lunch</a:t>
            </a:r>
            <a:br>
              <a:rPr lang="en-US" b="1" dirty="0"/>
            </a:br>
            <a:r>
              <a:rPr lang="en-US" b="1" dirty="0"/>
              <a:t> 13.00-16.00 International sessions</a:t>
            </a:r>
            <a:br>
              <a:rPr lang="en-US" b="1" dirty="0"/>
            </a:br>
            <a:r>
              <a:rPr lang="en-US" b="1" dirty="0"/>
              <a:t> 16.00- Networking and drinks</a:t>
            </a:r>
          </a:p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21B327-2235-CFFD-3E0E-81CE6D04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5414" y="1690688"/>
            <a:ext cx="2667000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8120C-167F-F515-50E0-216AF0EAB59C}"/>
              </a:ext>
            </a:extLst>
          </p:cNvPr>
          <p:cNvSpPr txBox="1"/>
          <p:nvPr/>
        </p:nvSpPr>
        <p:spPr>
          <a:xfrm>
            <a:off x="8599714" y="4492625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www.hl7.fi/</a:t>
            </a:r>
            <a:r>
              <a:rPr lang="en-US" dirty="0" err="1"/>
              <a:t>kokoukset</a:t>
            </a:r>
            <a:r>
              <a:rPr lang="en-US" dirty="0"/>
              <a:t>-ja-</a:t>
            </a:r>
            <a:r>
              <a:rPr lang="en-US" dirty="0" err="1"/>
              <a:t>tapahtumat</a:t>
            </a:r>
            <a:r>
              <a:rPr lang="en-US" dirty="0"/>
              <a:t>/hl7-finland-30th-anniversary-symposium/</a:t>
            </a:r>
          </a:p>
        </p:txBody>
      </p:sp>
    </p:spTree>
    <p:extLst>
      <p:ext uri="{BB962C8B-B14F-4D97-AF65-F5344CB8AC3E}">
        <p14:creationId xmlns:p14="http://schemas.microsoft.com/office/powerpoint/2010/main" val="2570747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878AB-49F6-32CF-3045-9B794A61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1713-193C-A147-AF6A-E6C6135F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Track: Patient Access to Health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8D96-2E8C-D718-2637-EFD37E9B2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Finnish SMART App Launch</a:t>
            </a:r>
          </a:p>
          <a:p>
            <a:r>
              <a:rPr lang="en-US" b="1" dirty="0"/>
              <a:t>City of Helsinki / </a:t>
            </a:r>
            <a:r>
              <a:rPr lang="en-US" b="1" dirty="0" err="1"/>
              <a:t>Apotti</a:t>
            </a:r>
            <a:r>
              <a:rPr lang="en-US" b="1" dirty="0"/>
              <a:t> / Epic</a:t>
            </a:r>
          </a:p>
          <a:p>
            <a:r>
              <a:rPr lang="en-US" b="1" dirty="0"/>
              <a:t>Kanta</a:t>
            </a:r>
          </a:p>
          <a:p>
            <a:r>
              <a:rPr lang="en-US" b="1" dirty="0" err="1"/>
              <a:t>xShare</a:t>
            </a:r>
            <a:r>
              <a:rPr lang="en-US" b="1" dirty="0"/>
              <a:t> Yellow Button</a:t>
            </a:r>
          </a:p>
          <a:p>
            <a:r>
              <a:rPr lang="en-US" b="1" dirty="0"/>
              <a:t>Health Data and Identity Wallets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Separate webinar on Monday, December 15, 17:00 CET</a:t>
            </a:r>
          </a:p>
          <a:p>
            <a:pPr marL="0" indent="0">
              <a:buNone/>
            </a:pPr>
            <a:r>
              <a:rPr lang="en-US" dirty="0"/>
              <a:t>Another webinar for </a:t>
            </a:r>
            <a:r>
              <a:rPr lang="en-US" dirty="0" err="1"/>
              <a:t>Apotti</a:t>
            </a:r>
            <a:r>
              <a:rPr lang="en-US" dirty="0"/>
              <a:t> / Epic, on December 15 or 16</a:t>
            </a:r>
          </a:p>
          <a:p>
            <a:pPr marL="0" indent="0">
              <a:buNone/>
            </a:pPr>
            <a:r>
              <a:rPr lang="en-US" dirty="0"/>
              <a:t>Third webinar on identity wallets and NCP’s, December 19, 11:00 CET</a:t>
            </a:r>
          </a:p>
        </p:txBody>
      </p:sp>
    </p:spTree>
    <p:extLst>
      <p:ext uri="{BB962C8B-B14F-4D97-AF65-F5344CB8AC3E}">
        <p14:creationId xmlns:p14="http://schemas.microsoft.com/office/powerpoint/2010/main" val="3297275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DA3A-0E90-8C6D-E2F0-89EAB5DF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D56D-250D-2D8E-2DA3-C88FA1B8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Track: Care Plans, Clinical Decision Support, and Computable Care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FD27-0022-633D-501A-362AD0027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Separate webinar coming up!</a:t>
            </a:r>
          </a:p>
        </p:txBody>
      </p:sp>
    </p:spTree>
    <p:extLst>
      <p:ext uri="{BB962C8B-B14F-4D97-AF65-F5344CB8AC3E}">
        <p14:creationId xmlns:p14="http://schemas.microsoft.com/office/powerpoint/2010/main" val="4206737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6FF0F-FF29-7B33-091C-342F50CB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0DC4-4669-B232-1FE1-68D34692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When &amp; 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552C-ECBA-2E18-59C2-251DBA3CE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Monday, January 19, 2026, starting at 9:00 EEST</a:t>
            </a:r>
          </a:p>
          <a:p>
            <a:pPr lvl="1"/>
            <a:r>
              <a:rPr lang="en-US" dirty="0" err="1"/>
              <a:t>Kuntatalo</a:t>
            </a:r>
            <a:endParaRPr lang="en-US" dirty="0"/>
          </a:p>
          <a:p>
            <a:r>
              <a:rPr lang="en-US" dirty="0"/>
              <a:t>Some tracks continue on Tuesday, January 20, 2026</a:t>
            </a:r>
          </a:p>
          <a:p>
            <a:pPr lvl="1"/>
            <a:r>
              <a:rPr lang="en-US" dirty="0" err="1"/>
              <a:t>Messukeskus</a:t>
            </a:r>
            <a:endParaRPr lang="en-US" dirty="0"/>
          </a:p>
          <a:p>
            <a:r>
              <a:rPr lang="en-US" dirty="0"/>
              <a:t>Results presented on Wednesday, January 21, 2026</a:t>
            </a:r>
          </a:p>
          <a:p>
            <a:pPr lvl="1"/>
            <a:r>
              <a:rPr lang="en-US" dirty="0" err="1"/>
              <a:t>Messukeskus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47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B4C81-EF10-0A1F-2C97-ACFC4D53D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E611-382B-81C8-8F86-EFED28DF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9C0B-1401-DF98-3406-3764A9E4A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Register in advance</a:t>
            </a:r>
          </a:p>
          <a:p>
            <a:r>
              <a:rPr lang="en-US" b="1" dirty="0"/>
              <a:t>No costs involved!</a:t>
            </a:r>
          </a:p>
        </p:txBody>
      </p:sp>
    </p:spTree>
    <p:extLst>
      <p:ext uri="{BB962C8B-B14F-4D97-AF65-F5344CB8AC3E}">
        <p14:creationId xmlns:p14="http://schemas.microsoft.com/office/powerpoint/2010/main" val="2544867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7B115-9147-859E-B7AA-A6C4BFB3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3278-59A1-72A2-5D79-7AAE848A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Sponsors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71302A-E2BC-A386-1BAA-F7EA0896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7056" y="1959429"/>
            <a:ext cx="5617887" cy="723632"/>
          </a:xfrm>
          <a:prstGeom prst="rect">
            <a:avLst/>
          </a:prstGeom>
        </p:spPr>
      </p:pic>
      <p:pic>
        <p:nvPicPr>
          <p:cNvPr id="8" name="Picture 7" descr="A red and black logo&#10;&#10;AI-generated content may be incorrect.">
            <a:extLst>
              <a:ext uri="{FF2B5EF4-FFF2-40B4-BE49-F238E27FC236}">
                <a16:creationId xmlns:a16="http://schemas.microsoft.com/office/drawing/2014/main" id="{201474F9-4D41-0511-369A-A5FA5F759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246" y="3429001"/>
            <a:ext cx="1882140" cy="913944"/>
          </a:xfrm>
          <a:prstGeom prst="rect">
            <a:avLst/>
          </a:prstGeom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02F368F9-66BA-3BE6-2E5E-DF70CF2BF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29" y="3429000"/>
            <a:ext cx="1882140" cy="965200"/>
          </a:xfrm>
          <a:prstGeom prst="rect">
            <a:avLst/>
          </a:prstGeom>
        </p:spPr>
      </p:pic>
      <p:pic>
        <p:nvPicPr>
          <p:cNvPr id="12" name="Picture 11" descr="A logo with blue and yellow squares&#10;&#10;AI-generated content may be incorrect.">
            <a:extLst>
              <a:ext uri="{FF2B5EF4-FFF2-40B4-BE49-F238E27FC236}">
                <a16:creationId xmlns:a16="http://schemas.microsoft.com/office/drawing/2014/main" id="{E4F38047-2074-AB84-1BB8-6090289F8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48" y="3429000"/>
            <a:ext cx="927100" cy="965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CC92EE-9006-BFE3-86ED-876A8E585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6510" y="5235927"/>
            <a:ext cx="1645111" cy="763237"/>
          </a:xfrm>
          <a:prstGeom prst="rect">
            <a:avLst/>
          </a:prstGeom>
        </p:spPr>
      </p:pic>
      <p:pic>
        <p:nvPicPr>
          <p:cNvPr id="16" name="Picture 15" descr="A logo with a person holding a cell&#10;&#10;AI-generated content may be incorrect.">
            <a:extLst>
              <a:ext uri="{FF2B5EF4-FFF2-40B4-BE49-F238E27FC236}">
                <a16:creationId xmlns:a16="http://schemas.microsoft.com/office/drawing/2014/main" id="{0F99EB2C-40BA-F6AE-E378-0E433B455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431" y="5036330"/>
            <a:ext cx="1645111" cy="9656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685A37-3279-4AB0-A9AD-349D14B91B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4644" y="5268585"/>
            <a:ext cx="1468515" cy="4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1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4DEB9-C502-6798-042B-98F987A04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E81A-0BD7-2803-4203-981B8311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6B5D7-0480-0713-5746-F1FFA9C7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Finnish Health Data Hackathon</a:t>
            </a:r>
          </a:p>
        </p:txBody>
      </p:sp>
    </p:spTree>
    <p:extLst>
      <p:ext uri="{BB962C8B-B14F-4D97-AF65-F5344CB8AC3E}">
        <p14:creationId xmlns:p14="http://schemas.microsoft.com/office/powerpoint/2010/main" val="3481178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DC9B-3EEB-B68D-E1A6-F58A7F67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8B75-35C6-4C95-7ACC-5441EE17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Next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5138-E7E5-D418-B284-E0C38612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Access Track</a:t>
            </a:r>
          </a:p>
          <a:p>
            <a:pPr lvl="1"/>
            <a:r>
              <a:rPr lang="en-US" dirty="0"/>
              <a:t>Monday, December 15, 17:00 CET</a:t>
            </a:r>
          </a:p>
          <a:p>
            <a:r>
              <a:rPr lang="en-US" dirty="0" err="1"/>
              <a:t>Apotti</a:t>
            </a:r>
            <a:r>
              <a:rPr lang="en-US" dirty="0"/>
              <a:t> / Epic</a:t>
            </a:r>
          </a:p>
          <a:p>
            <a:pPr lvl="1"/>
            <a:r>
              <a:rPr lang="en-US" dirty="0"/>
              <a:t>Monday, Dec 15 / </a:t>
            </a:r>
            <a:r>
              <a:rPr lang="en-US" dirty="0" err="1"/>
              <a:t>Tueday</a:t>
            </a:r>
            <a:r>
              <a:rPr lang="en-US" dirty="0"/>
              <a:t>, Dec 16?</a:t>
            </a:r>
          </a:p>
          <a:p>
            <a:r>
              <a:rPr lang="en-US" dirty="0"/>
              <a:t>Wallets, national contact points (NCP)</a:t>
            </a:r>
          </a:p>
          <a:p>
            <a:pPr lvl="1"/>
            <a:r>
              <a:rPr lang="en-US" dirty="0"/>
              <a:t>Friday, December 19, 11:00 CET</a:t>
            </a:r>
          </a:p>
          <a:p>
            <a:r>
              <a:rPr lang="en-US" dirty="0"/>
              <a:t>Care Plans, Clinical Decision Support, Computable Care Guidelines</a:t>
            </a:r>
          </a:p>
          <a:p>
            <a:pPr lvl="1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84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4E2F-1628-EF32-8CD8-B585E730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DB06-3A60-B8B3-AC7B-0C087996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 for participating!</a:t>
            </a:r>
          </a:p>
        </p:txBody>
      </p:sp>
    </p:spTree>
    <p:extLst>
      <p:ext uri="{BB962C8B-B14F-4D97-AF65-F5344CB8AC3E}">
        <p14:creationId xmlns:p14="http://schemas.microsoft.com/office/powerpoint/2010/main" val="21263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CFA0-0C05-F919-53FE-A21B3F60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416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0B59-4F17-1346-E232-C92487C08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Hackathon?</a:t>
            </a:r>
          </a:p>
          <a:p>
            <a:r>
              <a:rPr lang="en-US" dirty="0"/>
              <a:t>Nordic Health Data Hackathon Series</a:t>
            </a:r>
          </a:p>
          <a:p>
            <a:r>
              <a:rPr lang="en-US" dirty="0"/>
              <a:t>Finnish Health Data Hackathon</a:t>
            </a:r>
          </a:p>
          <a:p>
            <a:pPr lvl="1"/>
            <a:r>
              <a:rPr lang="en-US" dirty="0"/>
              <a:t>When &amp; where</a:t>
            </a:r>
          </a:p>
          <a:p>
            <a:pPr lvl="1"/>
            <a:r>
              <a:rPr lang="en-US" dirty="0"/>
              <a:t>Tracks</a:t>
            </a:r>
          </a:p>
          <a:p>
            <a:pPr lvl="1"/>
            <a:r>
              <a:rPr lang="en-US" dirty="0"/>
              <a:t>Participation</a:t>
            </a:r>
          </a:p>
          <a:p>
            <a:pPr lvl="1"/>
            <a:r>
              <a:rPr lang="en-US" dirty="0"/>
              <a:t>Series of info webinars</a:t>
            </a:r>
          </a:p>
          <a:p>
            <a:pPr lvl="1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1D432B-6489-1D42-BB12-00117C01E6E7}"/>
              </a:ext>
            </a:extLst>
          </p:cNvPr>
          <p:cNvGrpSpPr/>
          <p:nvPr/>
        </p:nvGrpSpPr>
        <p:grpSpPr>
          <a:xfrm>
            <a:off x="8545287" y="1690688"/>
            <a:ext cx="2808513" cy="3405115"/>
            <a:chOff x="8545287" y="1690688"/>
            <a:chExt cx="2808513" cy="340511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715130-7255-CB2B-525E-8C6AC469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45287" y="1690688"/>
              <a:ext cx="2808513" cy="28085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BDFB16-0B1F-AF91-1B94-6766013784E9}"/>
                </a:ext>
              </a:extLst>
            </p:cNvPr>
            <p:cNvSpPr txBox="1"/>
            <p:nvPr/>
          </p:nvSpPr>
          <p:spPr>
            <a:xfrm>
              <a:off x="8545287" y="4634138"/>
              <a:ext cx="280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fhir.fi</a:t>
              </a:r>
              <a:r>
                <a:rPr lang="en-US" sz="2400" dirty="0"/>
                <a:t>/hackathon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38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8C7FE-9227-5931-89B8-F49A4576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8752CC79-BC57-CA3C-1824-F5D82DEBE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A5C1C-CD96-16A6-4D9D-004348BFE825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9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ell phone&#10;&#10;AI-generated content may be incorrect.">
            <a:extLst>
              <a:ext uri="{FF2B5EF4-FFF2-40B4-BE49-F238E27FC236}">
                <a16:creationId xmlns:a16="http://schemas.microsoft.com/office/drawing/2014/main" id="{20A24BEE-0231-64A1-6E75-C6D7D2C39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7D0C1-B892-1D11-1121-BFD97CF2BF1D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4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6119C-52CA-6E6C-7BF5-B3B780DF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ED643982-5BD7-093C-6B0E-2C819202C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C33E14-D1AA-6435-B367-4EBF31133EBC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5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1D40-B72D-876B-B97F-BA342A66B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giving a presentation&#10;&#10;AI-generated content may be incorrect.">
            <a:extLst>
              <a:ext uri="{FF2B5EF4-FFF2-40B4-BE49-F238E27FC236}">
                <a16:creationId xmlns:a16="http://schemas.microsoft.com/office/drawing/2014/main" id="{A30CA106-1CEE-4B55-B843-347205F83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203605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5E40B-9DF5-6DBA-0969-E42991E7914B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8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29861-B2E7-17CB-B18B-B7867083F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E94F5124-02C7-8711-A5C0-7F2D1C737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BD84A3-0AA8-D341-20DA-227AA074EECE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4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79E0-F2ED-667E-9E02-F514A784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t a person's hand&#10;&#10;AI-generated content may be incorrect.">
            <a:extLst>
              <a:ext uri="{FF2B5EF4-FFF2-40B4-BE49-F238E27FC236}">
                <a16:creationId xmlns:a16="http://schemas.microsoft.com/office/drawing/2014/main" id="{0DA443AE-AFCE-13B5-998A-75C89931C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BD291F-E056-4352-A409-079BCF21429B}"/>
              </a:ext>
            </a:extLst>
          </p:cNvPr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©️ Still Words Photography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clients.stillwords.com/EHiN2025</a:t>
            </a:r>
            <a:endParaRPr lang="en-US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39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781</Words>
  <Application>Microsoft Macintosh PowerPoint</Application>
  <PresentationFormat>Widescreen</PresentationFormat>
  <Paragraphs>147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Office Theme</vt:lpstr>
      <vt:lpstr>FINNISH HEALTH DATA HACKATHON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PowerPoint Presentation</vt:lpstr>
      <vt:lpstr>Nordic Health Data Hackathons</vt:lpstr>
      <vt:lpstr>Nordic Health Data Hackathons 2025-2026</vt:lpstr>
      <vt:lpstr>FINNISH HEALTH DATA HACKATHON</vt:lpstr>
      <vt:lpstr>PowerPoint Presentation</vt:lpstr>
      <vt:lpstr>PowerPoint Presentation</vt:lpstr>
      <vt:lpstr>HL7 Finland 30 Years Symposium</vt:lpstr>
      <vt:lpstr>Track: Patient Access to Health Data</vt:lpstr>
      <vt:lpstr>Track: Care Plans, Clinical Decision Support, and Computable Care Guidelines</vt:lpstr>
      <vt:lpstr>When &amp; Where</vt:lpstr>
      <vt:lpstr>Participation</vt:lpstr>
      <vt:lpstr>Sponsors</vt:lpstr>
      <vt:lpstr>Q&amp;A</vt:lpstr>
      <vt:lpstr>Next Webinars</vt:lpstr>
      <vt:lpstr>Thank you for participating!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Mikael Rinnetmäki</dc:creator>
  <cp:keywords/>
  <dc:description/>
  <cp:lastModifiedBy>Mikael Rinnetmäki</cp:lastModifiedBy>
  <cp:revision>5</cp:revision>
  <dcterms:created xsi:type="dcterms:W3CDTF">2025-12-09T21:21:44Z</dcterms:created>
  <dcterms:modified xsi:type="dcterms:W3CDTF">2025-12-10T18:21:43Z</dcterms:modified>
  <cp:category/>
</cp:coreProperties>
</file>