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2.xml" ContentType="application/vnd.openxmlformats-officedocument.presentationml.comments+xml"/>
  <Override PartName="/ppt/notesSlides/notesSlide20.xml" ContentType="application/vnd.openxmlformats-officedocument.presentationml.notesSlide+xml"/>
  <Override PartName="/ppt/comments/comment3.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4.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comment5.xml" ContentType="application/vnd.openxmlformats-officedocument.presentationml.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comment6.xml" ContentType="application/vnd.openxmlformats-officedocument.presentationml.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comment7.xml" ContentType="application/vnd.openxmlformats-officedocument.presentationml.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Lst>
  <p:sldSz cx="12192000" cy="6858000"/>
  <p:notesSz cx="6858000" cy="9144000"/>
  <p:embeddedFontLst>
    <p:embeddedFont>
      <p:font typeface="Arial Black" panose="020B0604020202020204" pitchFamily="34" charset="0"/>
      <p:bold r:id="rId64"/>
    </p:embeddedFont>
    <p:embeddedFont>
      <p:font typeface="Play" pitchFamily="2" charset="0"/>
      <p:regular r:id="rId65"/>
      <p:bold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ixBUhs7vKQ1aF3Ae3RDEpiPoeaW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ole Veggiotti" initials="" lastIdx="7"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7"/>
    <p:restoredTop sz="94717"/>
  </p:normalViewPr>
  <p:slideViewPr>
    <p:cSldViewPr snapToGrid="0">
      <p:cViewPr varScale="1">
        <p:scale>
          <a:sx n="110" d="100"/>
          <a:sy n="110" d="100"/>
        </p:scale>
        <p:origin x="6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customschemas.google.com/relationships/presentationmetadata" Target="meta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12-17T10:28:13.257" idx="1">
    <p:pos x="6000" y="0"/>
    <p:text>@zoltan_lantos@health.gov.ie please add the content here
_Assigned to zoltan_lantos_</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xmiOTws"/>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5-12-17T09:49:07.264" idx="2">
    <p:pos x="6000" y="0"/>
    <p:text>@a.gkogkidis@gnomon.com.gr please revise
_Assigned to a.gkogkidis@gnomon.com.gr_</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xmiOTwM"/>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5-12-17T09:49:40.168" idx="3">
    <p:pos x="6000" y="0"/>
    <p:text>@a.gkogkidis@gnomon.com.gr please revise
_Assigned to a.gkogkidis@gnomon.com.gr_</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xmiOTwU"/>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5-12-17T10:20:55.022" idx="4">
    <p:pos x="6000" y="0"/>
    <p:text>@anne-gaelle.berge@kereval.com please revise
_Assigned to anne-gaelle.berge@kereval.com_</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xmiOTwc"/>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5-12-17T10:21:14.954" idx="5">
    <p:pos x="6000" y="0"/>
    <p:text>@anne-gaelle.berge@kereval.com please revise
_Assigned to anne-gaelle.berge@kereval.com_</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xmiOTwg"/>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25-12-17T13:05:52.052" idx="6">
    <p:pos x="6000" y="0"/>
    <p:text>@mikael@sensotrend.com please add content and insert your title
1 total reaction
Mikael Rinnetmäki reacted with 👍 at 2025-12-17 13:05 PM
_Assigned to mikael@sensotrend.com_</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xmiOTwk"/>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0" dt="2025-12-17T10:22:05.035" idx="7">
    <p:pos x="6000" y="0"/>
    <p:text>@mikael@sensotrend.com please insert comment and add you title
_Assigned to mikael@sensotrend.com_</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xmiOTw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Remember the recording!</a:t>
            </a: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b1432d2eb4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3b1432d2eb4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Remember the recording!</a:t>
            </a:r>
            <a:endParaRPr/>
          </a:p>
        </p:txBody>
      </p:sp>
      <p:sp>
        <p:nvSpPr>
          <p:cNvPr id="154" name="Google Shape;154;g3b1432d2eb4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b1432d2eb4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g3b1432d2eb4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91eaa065a6_16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g391eaa065a6_1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91eaa065a6_2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91eaa065a6_21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g391eaa065a6_21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91eaa065a6_2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91eaa065a6_2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g391eaa065a6_2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91eaa065a6_2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91eaa065a6_2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391eaa065a6_21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b1432d2eb4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3b1432d2eb4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Remember the recording!</a:t>
            </a:r>
            <a:endParaRPr/>
          </a:p>
        </p:txBody>
      </p:sp>
      <p:sp>
        <p:nvSpPr>
          <p:cNvPr id="201" name="Google Shape;201;g3b1432d2eb4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b1432d2eb4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 name="Google Shape;208;g3b1432d2eb4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b1432d2eb4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g3b1432d2eb4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b1432d2eb4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g3b1432d2eb4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b1432d2eb4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g3b1432d2eb4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b1432d2eb4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g3b1432d2eb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b1432d2eb4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3b1432d2eb4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Remember the recording!</a:t>
            </a:r>
            <a:endParaRPr/>
          </a:p>
        </p:txBody>
      </p:sp>
      <p:sp>
        <p:nvSpPr>
          <p:cNvPr id="247" name="Google Shape;247;g3b1432d2eb4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b1432d2eb4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g3b1432d2eb4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b1432d2eb4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g3b1432d2eb4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b1432d2eb4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g3b1432d2eb4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b1432d2eb4_0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g3b1432d2eb4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b1432d2eb4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g3b1432d2eb4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b1432d2eb4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g3b1432d2eb4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b1432d2eb4_0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g3b1432d2eb4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b1432d2eb4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3b1432d2eb4_0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Remember the recording!</a:t>
            </a:r>
            <a:endParaRPr/>
          </a:p>
        </p:txBody>
      </p:sp>
      <p:sp>
        <p:nvSpPr>
          <p:cNvPr id="304" name="Google Shape;304;g3b1432d2eb4_0_1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b1432d2eb4_0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g3b1432d2eb4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b1432d2eb4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g3b1432d2eb4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b1432d2eb4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g3b1432d2eb4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b1432d2eb4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3b1432d2eb4_0_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Remember the recording!</a:t>
            </a:r>
            <a:endParaRPr/>
          </a:p>
        </p:txBody>
      </p:sp>
      <p:sp>
        <p:nvSpPr>
          <p:cNvPr id="331" name="Google Shape;331;g3b1432d2eb4_0_1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b1432d2eb4_0_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g3b1432d2eb4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b1432d2eb4_0_1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g3b1432d2eb4_0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b1432d2eb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3b1432d2eb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Remember the recording!</a:t>
            </a:r>
            <a:endParaRPr/>
          </a:p>
        </p:txBody>
      </p:sp>
      <p:sp>
        <p:nvSpPr>
          <p:cNvPr id="115" name="Google Shape;115;g3b1432d2eb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b1432d2eb4_0_3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3b1432d2eb4_0_3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Remember the recording!</a:t>
            </a:r>
            <a:endParaRPr/>
          </a:p>
        </p:txBody>
      </p:sp>
      <p:sp>
        <p:nvSpPr>
          <p:cNvPr id="374" name="Google Shape;374;g3b1432d2eb4_0_3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b1432d2eb4_0_3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3b1432d2eb4_0_3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Remember the recording!</a:t>
            </a:r>
            <a:endParaRPr/>
          </a:p>
        </p:txBody>
      </p:sp>
      <p:sp>
        <p:nvSpPr>
          <p:cNvPr id="388" name="Google Shape;388;g3b1432d2eb4_0_3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This event is part of a larger series of hackathons</a:t>
            </a:r>
            <a:endParaRPr/>
          </a:p>
        </p:txBody>
      </p:sp>
      <p:sp>
        <p:nvSpPr>
          <p:cNvPr id="396" name="Google Shape;39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12" name="Google Shape;41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91eaa065a6_5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391eaa065a6_5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g391eaa065a6_5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b1432d2eb4_0_3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3b1432d2eb4_0_3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Remember the recording!</a:t>
            </a:r>
            <a:endParaRPr/>
          </a:p>
        </p:txBody>
      </p:sp>
      <p:sp>
        <p:nvSpPr>
          <p:cNvPr id="446" name="Google Shape;446;g3b1432d2eb4_0_3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a:t>for the main hackathon on Monday</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Radical Health Festival and Lääkäripäivät require a paid registration</a:t>
            </a:r>
            <a:endParaRPr/>
          </a:p>
          <a:p>
            <a:pPr marL="457200" marR="0" lvl="0" indent="-228600" algn="l" rtl="0">
              <a:lnSpc>
                <a:spcPct val="100000"/>
              </a:lnSpc>
              <a:spcBef>
                <a:spcPts val="0"/>
              </a:spcBef>
              <a:spcAft>
                <a:spcPts val="0"/>
              </a:spcAft>
              <a:buSzPts val="1400"/>
              <a:buNone/>
            </a:pPr>
            <a:endParaRPr/>
          </a:p>
        </p:txBody>
      </p:sp>
      <p:sp>
        <p:nvSpPr>
          <p:cNvPr id="460" name="Google Shape;46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477" name="Google Shape;47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b1432d2eb4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g3b1432d2eb4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9" name="Google Shape;50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4" name="Google Shape;51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91eaa065a6_1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91eaa065a6_1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g391eaa065a6_1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b1432d2eb4_0_4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g3b1432d2eb4_0_4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b1e5012798_3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g3b1e5012798_3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0" name="Google Shape;3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9"/>
          <p:cNvSpPr>
            <a:spLocks noGrp="1"/>
          </p:cNvSpPr>
          <p:nvPr>
            <p:ph type="pic" idx="2"/>
          </p:nvPr>
        </p:nvSpPr>
        <p:spPr>
          <a:xfrm>
            <a:off x="5183188" y="987425"/>
            <a:ext cx="6172200" cy="4873625"/>
          </a:xfrm>
          <a:prstGeom prst="rect">
            <a:avLst/>
          </a:prstGeom>
          <a:noFill/>
          <a:ln>
            <a:noFill/>
          </a:ln>
        </p:spPr>
      </p:sp>
      <p:sp>
        <p:nvSpPr>
          <p:cNvPr id="68" name="Google Shape;68;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github.com/eu-digital-identity-walle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comments" Target="../comments/comment4.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comments" Target="../comments/comment5.xml"/></Relationships>
</file>

<file path=ppt/slides/_rels/slide41.xml.rels><?xml version="1.0" encoding="UTF-8" standalone="yes"?>
<Relationships xmlns="http://schemas.openxmlformats.org/package/2006/relationships"><Relationship Id="rId3" Type="http://schemas.openxmlformats.org/officeDocument/2006/relationships/hyperlink" Target="https://ehds.gazelle-platform.net"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comments" Target="../comments/comment6.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comments" Target="../comments/comment7.xml"/></Relationships>
</file>

<file path=ppt/slides/_rels/slide51.xml.rels><?xml version="1.0" encoding="UTF-8" standalone="yes"?>
<Relationships xmlns="http://schemas.openxmlformats.org/package/2006/relationships"><Relationship Id="rId3" Type="http://schemas.openxmlformats.org/officeDocument/2006/relationships/hyperlink" Target="https://maps.app.goo.gl/iqGTG8xRGKxhHCGEA"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radicalhealthfestival.messukeskus.com/en/visit/how-to-get-here/"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docs.google.com/spreadsheets/d/1MF02GaMasV3UJtPeZZYTaZ753NqimmJOCHDsZHcktOI/edit?usp=sharing"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AFF"/>
        </a:solidFill>
        <a:effectLst/>
      </p:bgPr>
    </p:bg>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1524000" y="1808165"/>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3416D"/>
              </a:buClr>
              <a:buSzPts val="6000"/>
              <a:buFont typeface="Arial Black"/>
              <a:buNone/>
            </a:pPr>
            <a:r>
              <a:rPr lang="en-US" b="1">
                <a:solidFill>
                  <a:srgbClr val="03416D"/>
                </a:solidFill>
                <a:latin typeface="Arial Black"/>
                <a:ea typeface="Arial Black"/>
                <a:cs typeface="Arial Black"/>
                <a:sym typeface="Arial Black"/>
              </a:rPr>
              <a:t>FINNISH HEALTH DATA HACKATHON</a:t>
            </a:r>
            <a:endParaRPr/>
          </a:p>
        </p:txBody>
      </p:sp>
      <p:sp>
        <p:nvSpPr>
          <p:cNvPr id="90" name="Google Shape;90;p1"/>
          <p:cNvSpPr txBox="1">
            <a:spLocks noGrp="1"/>
          </p:cNvSpPr>
          <p:nvPr>
            <p:ph type="subTitle" idx="1"/>
          </p:nvPr>
        </p:nvSpPr>
        <p:spPr>
          <a:xfrm>
            <a:off x="1524000" y="4890006"/>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400"/>
              <a:buNone/>
            </a:pPr>
            <a:r>
              <a:rPr lang="en-US" sz="4400"/>
              <a:t>Intro to the Wallets and NCPs</a:t>
            </a:r>
            <a:endParaRPr/>
          </a:p>
          <a:p>
            <a:pPr marL="0" lvl="0" indent="0" algn="ctr" rtl="0">
              <a:lnSpc>
                <a:spcPct val="90000"/>
              </a:lnSpc>
              <a:spcBef>
                <a:spcPts val="1000"/>
              </a:spcBef>
              <a:spcAft>
                <a:spcPts val="0"/>
              </a:spcAft>
              <a:buClr>
                <a:schemeClr val="dk1"/>
              </a:buClr>
              <a:buSzPts val="2400"/>
              <a:buNone/>
            </a:pPr>
            <a:r>
              <a:rPr lang="en-US"/>
              <a:t>December 19, 2025</a:t>
            </a:r>
            <a:endParaRPr/>
          </a:p>
        </p:txBody>
      </p:sp>
      <p:pic>
        <p:nvPicPr>
          <p:cNvPr id="91" name="Google Shape;91;p1"/>
          <p:cNvPicPr preferRelativeResize="0"/>
          <p:nvPr/>
        </p:nvPicPr>
        <p:blipFill rotWithShape="1">
          <a:blip r:embed="rId3">
            <a:alphaModFix/>
          </a:blip>
          <a:srcRect/>
          <a:stretch/>
        </p:blipFill>
        <p:spPr>
          <a:xfrm>
            <a:off x="3801836" y="818416"/>
            <a:ext cx="4588328" cy="59101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AFF"/>
        </a:solidFill>
        <a:effectLst/>
      </p:bgPr>
    </p:bg>
    <p:spTree>
      <p:nvGrpSpPr>
        <p:cNvPr id="1" name="Shape 155"/>
        <p:cNvGrpSpPr/>
        <p:nvPr/>
      </p:nvGrpSpPr>
      <p:grpSpPr>
        <a:xfrm>
          <a:off x="0" y="0"/>
          <a:ext cx="0" cy="0"/>
          <a:chOff x="0" y="0"/>
          <a:chExt cx="0" cy="0"/>
        </a:xfrm>
      </p:grpSpPr>
      <p:sp>
        <p:nvSpPr>
          <p:cNvPr id="156" name="Google Shape;156;g3b1432d2eb4_0_7"/>
          <p:cNvSpPr txBox="1">
            <a:spLocks noGrp="1"/>
          </p:cNvSpPr>
          <p:nvPr>
            <p:ph type="ctrTitle"/>
          </p:nvPr>
        </p:nvSpPr>
        <p:spPr>
          <a:xfrm>
            <a:off x="1524000" y="1808165"/>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3416D"/>
              </a:buClr>
              <a:buSzPts val="6000"/>
              <a:buFont typeface="Arial Black"/>
              <a:buNone/>
            </a:pPr>
            <a:r>
              <a:rPr lang="en-US" b="1">
                <a:solidFill>
                  <a:srgbClr val="03416D"/>
                </a:solidFill>
                <a:latin typeface="Arial Black"/>
                <a:ea typeface="Arial Black"/>
                <a:cs typeface="Arial Black"/>
                <a:sym typeface="Arial Black"/>
              </a:rPr>
              <a:t>Wallet presentation</a:t>
            </a:r>
            <a:endParaRPr/>
          </a:p>
        </p:txBody>
      </p:sp>
      <p:sp>
        <p:nvSpPr>
          <p:cNvPr id="157" name="Google Shape;157;g3b1432d2eb4_0_7"/>
          <p:cNvSpPr txBox="1">
            <a:spLocks noGrp="1"/>
          </p:cNvSpPr>
          <p:nvPr>
            <p:ph type="subTitle" idx="1"/>
          </p:nvPr>
        </p:nvSpPr>
        <p:spPr>
          <a:xfrm>
            <a:off x="1524000" y="4890006"/>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chemeClr val="dk1"/>
              </a:buClr>
              <a:buSzPts val="2400"/>
              <a:buNone/>
            </a:pPr>
            <a:r>
              <a:rPr lang="en-US" sz="3500" i="1"/>
              <a:t>Zoltan Lantos, coordinator of myH@myH</a:t>
            </a:r>
            <a:endParaRPr sz="1500" i="1"/>
          </a:p>
        </p:txBody>
      </p:sp>
      <p:pic>
        <p:nvPicPr>
          <p:cNvPr id="158" name="Google Shape;158;g3b1432d2eb4_0_7"/>
          <p:cNvPicPr preferRelativeResize="0"/>
          <p:nvPr/>
        </p:nvPicPr>
        <p:blipFill rotWithShape="1">
          <a:blip r:embed="rId3">
            <a:alphaModFix/>
          </a:blip>
          <a:srcRect/>
          <a:stretch/>
        </p:blipFill>
        <p:spPr>
          <a:xfrm>
            <a:off x="3801836" y="818416"/>
            <a:ext cx="4588325" cy="5910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3b1432d2eb4_0_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4400"/>
              <a:buFont typeface="Arial Black"/>
              <a:buNone/>
            </a:pPr>
            <a:r>
              <a:rPr lang="en-US" b="1">
                <a:solidFill>
                  <a:srgbClr val="03416D"/>
                </a:solidFill>
                <a:latin typeface="Arial Black"/>
                <a:ea typeface="Arial Black"/>
                <a:cs typeface="Arial Black"/>
                <a:sym typeface="Arial Black"/>
              </a:rPr>
              <a:t>Title</a:t>
            </a:r>
            <a:endParaRPr/>
          </a:p>
        </p:txBody>
      </p:sp>
      <p:sp>
        <p:nvSpPr>
          <p:cNvPr id="164" name="Google Shape;164;g3b1432d2eb4_0_1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t>[Insert text here]</a:t>
            </a:r>
            <a:endParaRPr/>
          </a:p>
        </p:txBody>
      </p:sp>
      <p:pic>
        <p:nvPicPr>
          <p:cNvPr id="165" name="Google Shape;165;g3b1432d2eb4_0_19"/>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66" name="Google Shape;166;g3b1432d2eb4_0_19"/>
          <p:cNvSpPr txBox="1"/>
          <p:nvPr/>
        </p:nvSpPr>
        <p:spPr>
          <a:xfrm>
            <a:off x="443008" y="5730720"/>
            <a:ext cx="1031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u="sng">
                <a:solidFill>
                  <a:schemeClr val="hlink"/>
                </a:solidFill>
                <a:hlinkClick r:id="rId4"/>
              </a:rPr>
              <a:t>https://github.com/eu-digital-identity-wallet</a:t>
            </a:r>
            <a:endParaRPr sz="20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391eaa065a6_16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4400"/>
              <a:buFont typeface="Arial Black"/>
              <a:buNone/>
            </a:pPr>
            <a:r>
              <a:rPr lang="en-US" b="1">
                <a:solidFill>
                  <a:srgbClr val="03416D"/>
                </a:solidFill>
                <a:latin typeface="Arial Black"/>
                <a:ea typeface="Arial Black"/>
                <a:cs typeface="Arial Black"/>
                <a:sym typeface="Arial Black"/>
              </a:rPr>
              <a:t>Title</a:t>
            </a:r>
            <a:endParaRPr/>
          </a:p>
        </p:txBody>
      </p:sp>
      <p:sp>
        <p:nvSpPr>
          <p:cNvPr id="172" name="Google Shape;172;g391eaa065a6_16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t>[Insert text here]</a:t>
            </a:r>
            <a:endParaRPr/>
          </a:p>
        </p:txBody>
      </p:sp>
      <p:pic>
        <p:nvPicPr>
          <p:cNvPr id="173" name="Google Shape;173;g391eaa065a6_16_0"/>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391eaa065a6_21_1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180" name="Google Shape;180;g391eaa065a6_21_1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181" name="Google Shape;181;g391eaa065a6_21_13"/>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391eaa065a6_21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188" name="Google Shape;188;g391eaa065a6_21_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189" name="Google Shape;189;g391eaa065a6_21_0"/>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391eaa065a6_21_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196" name="Google Shape;196;g391eaa065a6_21_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197" name="Google Shape;197;g391eaa065a6_21_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AFF"/>
        </a:solidFill>
        <a:effectLst/>
      </p:bgPr>
    </p:bg>
    <p:spTree>
      <p:nvGrpSpPr>
        <p:cNvPr id="1" name="Shape 202"/>
        <p:cNvGrpSpPr/>
        <p:nvPr/>
      </p:nvGrpSpPr>
      <p:grpSpPr>
        <a:xfrm>
          <a:off x="0" y="0"/>
          <a:ext cx="0" cy="0"/>
          <a:chOff x="0" y="0"/>
          <a:chExt cx="0" cy="0"/>
        </a:xfrm>
      </p:grpSpPr>
      <p:sp>
        <p:nvSpPr>
          <p:cNvPr id="203" name="Google Shape;203;g3b1432d2eb4_0_24"/>
          <p:cNvSpPr txBox="1">
            <a:spLocks noGrp="1"/>
          </p:cNvSpPr>
          <p:nvPr>
            <p:ph type="ctrTitle"/>
          </p:nvPr>
        </p:nvSpPr>
        <p:spPr>
          <a:xfrm>
            <a:off x="1524000" y="1808165"/>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3416D"/>
              </a:buClr>
              <a:buSzPts val="6000"/>
              <a:buFont typeface="Arial Black"/>
              <a:buNone/>
            </a:pPr>
            <a:r>
              <a:rPr lang="en-US" b="1">
                <a:solidFill>
                  <a:srgbClr val="03416D"/>
                </a:solidFill>
                <a:latin typeface="Arial Black"/>
                <a:ea typeface="Arial Black"/>
                <a:cs typeface="Arial Black"/>
                <a:sym typeface="Arial Black"/>
              </a:rPr>
              <a:t>Use cases in the EU projects</a:t>
            </a:r>
            <a:endParaRPr b="1">
              <a:solidFill>
                <a:srgbClr val="03416D"/>
              </a:solidFill>
              <a:latin typeface="Arial Black"/>
              <a:ea typeface="Arial Black"/>
              <a:cs typeface="Arial Black"/>
              <a:sym typeface="Arial Black"/>
            </a:endParaRPr>
          </a:p>
        </p:txBody>
      </p:sp>
      <p:sp>
        <p:nvSpPr>
          <p:cNvPr id="204" name="Google Shape;204;g3b1432d2eb4_0_24"/>
          <p:cNvSpPr txBox="1">
            <a:spLocks noGrp="1"/>
          </p:cNvSpPr>
          <p:nvPr>
            <p:ph type="subTitle" idx="1"/>
          </p:nvPr>
        </p:nvSpPr>
        <p:spPr>
          <a:xfrm>
            <a:off x="405888" y="4851775"/>
            <a:ext cx="11380200" cy="1655700"/>
          </a:xfrm>
          <a:prstGeom prst="rect">
            <a:avLst/>
          </a:prstGeom>
          <a:noFill/>
          <a:ln>
            <a:noFill/>
          </a:ln>
        </p:spPr>
        <p:txBody>
          <a:bodyPr spcFirstLastPara="1" wrap="square" lIns="91425" tIns="45700" rIns="91425" bIns="45700" anchor="t" anchorCtr="0">
            <a:normAutofit fontScale="85000"/>
          </a:bodyPr>
          <a:lstStyle/>
          <a:p>
            <a:pPr marL="0" lvl="0" indent="0" algn="ctr" rtl="0">
              <a:lnSpc>
                <a:spcPct val="90000"/>
              </a:lnSpc>
              <a:spcBef>
                <a:spcPts val="1000"/>
              </a:spcBef>
              <a:spcAft>
                <a:spcPts val="0"/>
              </a:spcAft>
              <a:buClr>
                <a:schemeClr val="dk1"/>
              </a:buClr>
              <a:buSzPct val="68570"/>
              <a:buNone/>
            </a:pPr>
            <a:r>
              <a:rPr lang="en-US" sz="3500" i="1"/>
              <a:t>Sofia Franconi, IHE-Europe Interoperability lead </a:t>
            </a:r>
            <a:endParaRPr sz="3500" i="1"/>
          </a:p>
          <a:p>
            <a:pPr marL="0" lvl="0" indent="0" algn="ctr" rtl="0">
              <a:lnSpc>
                <a:spcPct val="90000"/>
              </a:lnSpc>
              <a:spcBef>
                <a:spcPts val="1000"/>
              </a:spcBef>
              <a:spcAft>
                <a:spcPts val="0"/>
              </a:spcAft>
              <a:buClr>
                <a:schemeClr val="dk1"/>
              </a:buClr>
              <a:buSzPct val="68570"/>
              <a:buNone/>
            </a:pPr>
            <a:r>
              <a:rPr lang="en-US" sz="3500" i="1"/>
              <a:t>Argiris Gkogkidis, xShare WP3 Lead and MH@MH WP5 Co-Lead</a:t>
            </a:r>
            <a:endParaRPr sz="3500" i="1"/>
          </a:p>
          <a:p>
            <a:pPr marL="0" lvl="0" indent="0" algn="ctr" rtl="0">
              <a:lnSpc>
                <a:spcPct val="90000"/>
              </a:lnSpc>
              <a:spcBef>
                <a:spcPts val="1000"/>
              </a:spcBef>
              <a:spcAft>
                <a:spcPts val="0"/>
              </a:spcAft>
              <a:buClr>
                <a:schemeClr val="dk1"/>
              </a:buClr>
              <a:buSzPct val="68570"/>
              <a:buNone/>
            </a:pPr>
            <a:r>
              <a:rPr lang="en-US" sz="3500" i="1"/>
              <a:t>Nicole Veggiotti, IHE Catalyst European Affairs Project Owner </a:t>
            </a:r>
            <a:endParaRPr sz="3500" i="1"/>
          </a:p>
        </p:txBody>
      </p:sp>
      <p:pic>
        <p:nvPicPr>
          <p:cNvPr id="205" name="Google Shape;205;g3b1432d2eb4_0_24"/>
          <p:cNvPicPr preferRelativeResize="0"/>
          <p:nvPr/>
        </p:nvPicPr>
        <p:blipFill rotWithShape="1">
          <a:blip r:embed="rId3">
            <a:alphaModFix/>
          </a:blip>
          <a:srcRect/>
          <a:stretch/>
        </p:blipFill>
        <p:spPr>
          <a:xfrm>
            <a:off x="3801836" y="818416"/>
            <a:ext cx="4588325" cy="59101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3b1432d2eb4_0_31"/>
          <p:cNvSpPr txBox="1">
            <a:spLocks noGrp="1"/>
          </p:cNvSpPr>
          <p:nvPr>
            <p:ph type="title"/>
          </p:nvPr>
        </p:nvSpPr>
        <p:spPr>
          <a:xfrm>
            <a:off x="534875" y="365125"/>
            <a:ext cx="11289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4400"/>
              <a:buFont typeface="Arial Black"/>
              <a:buNone/>
            </a:pPr>
            <a:r>
              <a:rPr lang="en-US" b="1">
                <a:solidFill>
                  <a:srgbClr val="03416D"/>
                </a:solidFill>
                <a:latin typeface="Arial Black"/>
                <a:ea typeface="Arial Black"/>
                <a:cs typeface="Arial Black"/>
                <a:sym typeface="Arial Black"/>
              </a:rPr>
              <a:t>xShare use cases: Download/Upload</a:t>
            </a:r>
            <a:endParaRPr/>
          </a:p>
        </p:txBody>
      </p:sp>
      <p:sp>
        <p:nvSpPr>
          <p:cNvPr id="211" name="Google Shape;211;g3b1432d2eb4_0_31"/>
          <p:cNvSpPr txBox="1">
            <a:spLocks noGrp="1"/>
          </p:cNvSpPr>
          <p:nvPr>
            <p:ph type="body" idx="1"/>
          </p:nvPr>
        </p:nvSpPr>
        <p:spPr>
          <a:xfrm>
            <a:off x="838200" y="1599300"/>
            <a:ext cx="10515600" cy="50325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115000"/>
              </a:lnSpc>
              <a:spcBef>
                <a:spcPts val="1000"/>
              </a:spcBef>
              <a:spcAft>
                <a:spcPts val="0"/>
              </a:spcAft>
              <a:buSzPts val="2118"/>
              <a:buNone/>
            </a:pPr>
            <a:r>
              <a:rPr lang="en-US"/>
              <a:t>Step 1: Create your IPS document (v1.2 FHIR IPS)</a:t>
            </a:r>
            <a:endParaRPr/>
          </a:p>
          <a:p>
            <a:pPr marL="0" lvl="0" indent="0" algn="l" rtl="0">
              <a:lnSpc>
                <a:spcPct val="115000"/>
              </a:lnSpc>
              <a:spcBef>
                <a:spcPts val="1000"/>
              </a:spcBef>
              <a:spcAft>
                <a:spcPts val="0"/>
              </a:spcAft>
              <a:buSzPts val="2118"/>
              <a:buNone/>
            </a:pPr>
            <a:r>
              <a:rPr lang="en-US"/>
              <a:t>Step 1.1: Convert your CDA to FHIR (Optional) </a:t>
            </a:r>
            <a:endParaRPr/>
          </a:p>
          <a:p>
            <a:pPr marL="0" lvl="0" indent="0" algn="l" rtl="0">
              <a:lnSpc>
                <a:spcPct val="115000"/>
              </a:lnSpc>
              <a:spcBef>
                <a:spcPts val="1000"/>
              </a:spcBef>
              <a:spcAft>
                <a:spcPts val="0"/>
              </a:spcAft>
              <a:buSzPts val="2118"/>
              <a:buNone/>
            </a:pPr>
            <a:r>
              <a:rPr lang="en-US"/>
              <a:t>Step 2: Validate the conformance of your IPS document against xShare FHIR Implementation Guide</a:t>
            </a:r>
            <a:endParaRPr/>
          </a:p>
          <a:p>
            <a:pPr marL="0" lvl="0" indent="0" algn="l" rtl="0">
              <a:lnSpc>
                <a:spcPct val="115000"/>
              </a:lnSpc>
              <a:spcBef>
                <a:spcPts val="1000"/>
              </a:spcBef>
              <a:spcAft>
                <a:spcPts val="0"/>
              </a:spcAft>
              <a:buSzPts val="2118"/>
              <a:buNone/>
            </a:pPr>
            <a:r>
              <a:rPr lang="en-US"/>
              <a:t>Optional step: Authenticate and authorize user</a:t>
            </a:r>
            <a:endParaRPr/>
          </a:p>
          <a:p>
            <a:pPr marL="0" lvl="0" indent="0" algn="l" rtl="0">
              <a:lnSpc>
                <a:spcPct val="115000"/>
              </a:lnSpc>
              <a:spcBef>
                <a:spcPts val="1000"/>
              </a:spcBef>
              <a:spcAft>
                <a:spcPts val="0"/>
              </a:spcAft>
              <a:buSzPts val="2118"/>
              <a:buNone/>
            </a:pPr>
            <a:r>
              <a:rPr lang="en-US"/>
              <a:t>Step 3: Use of the Yellow Button in an application</a:t>
            </a:r>
            <a:endParaRPr/>
          </a:p>
          <a:p>
            <a:pPr marL="0" lvl="0" indent="0" algn="l" rtl="0">
              <a:lnSpc>
                <a:spcPct val="115000"/>
              </a:lnSpc>
              <a:spcBef>
                <a:spcPts val="1000"/>
              </a:spcBef>
              <a:spcAft>
                <a:spcPts val="0"/>
              </a:spcAft>
              <a:buSzPts val="2118"/>
              <a:buNone/>
            </a:pPr>
            <a:r>
              <a:rPr lang="en-US"/>
              <a:t>Step 4: Download IPS in machine readable format (FHIR Bundle)</a:t>
            </a:r>
            <a:endParaRPr/>
          </a:p>
          <a:p>
            <a:pPr marL="457200" lvl="0" indent="-334326" algn="l" rtl="0">
              <a:lnSpc>
                <a:spcPct val="115000"/>
              </a:lnSpc>
              <a:spcBef>
                <a:spcPts val="1000"/>
              </a:spcBef>
              <a:spcAft>
                <a:spcPts val="0"/>
              </a:spcAft>
              <a:buSzPts val="1800"/>
              <a:buChar char="-"/>
            </a:pPr>
            <a:r>
              <a:rPr lang="en-US"/>
              <a:t>Step 4.1: UC1 Upload IPS on consumer application/visualize FHIR Bundle</a:t>
            </a:r>
            <a:endParaRPr/>
          </a:p>
          <a:p>
            <a:pPr marL="0" lvl="0" indent="0" algn="l" rtl="0">
              <a:lnSpc>
                <a:spcPct val="90000"/>
              </a:lnSpc>
              <a:spcBef>
                <a:spcPts val="1000"/>
              </a:spcBef>
              <a:spcAft>
                <a:spcPts val="0"/>
              </a:spcAft>
              <a:buSzPts val="2118"/>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3b1432d2eb4_0_36"/>
          <p:cNvSpPr txBox="1">
            <a:spLocks noGrp="1"/>
          </p:cNvSpPr>
          <p:nvPr>
            <p:ph type="title"/>
          </p:nvPr>
        </p:nvSpPr>
        <p:spPr>
          <a:xfrm>
            <a:off x="534875" y="365125"/>
            <a:ext cx="11289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4400"/>
              <a:buFont typeface="Arial Black"/>
              <a:buNone/>
            </a:pPr>
            <a:r>
              <a:rPr lang="en-US" b="1">
                <a:solidFill>
                  <a:srgbClr val="03416D"/>
                </a:solidFill>
                <a:latin typeface="Arial Black"/>
                <a:ea typeface="Arial Black"/>
                <a:cs typeface="Arial Black"/>
                <a:sym typeface="Arial Black"/>
              </a:rPr>
              <a:t>xShare use cases: One Time Share</a:t>
            </a:r>
            <a:endParaRPr/>
          </a:p>
        </p:txBody>
      </p:sp>
      <p:sp>
        <p:nvSpPr>
          <p:cNvPr id="217" name="Google Shape;217;g3b1432d2eb4_0_36"/>
          <p:cNvSpPr txBox="1">
            <a:spLocks noGrp="1"/>
          </p:cNvSpPr>
          <p:nvPr>
            <p:ph type="body" idx="1"/>
          </p:nvPr>
        </p:nvSpPr>
        <p:spPr>
          <a:xfrm>
            <a:off x="838200" y="1633225"/>
            <a:ext cx="10515600" cy="50325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15000"/>
              </a:lnSpc>
              <a:spcBef>
                <a:spcPts val="1000"/>
              </a:spcBef>
              <a:spcAft>
                <a:spcPts val="0"/>
              </a:spcAft>
              <a:buSzPct val="75630"/>
              <a:buNone/>
            </a:pPr>
            <a:r>
              <a:rPr lang="en-US"/>
              <a:t>Step 1: Create your IPS document (v1.2 FHIR IPS)</a:t>
            </a:r>
            <a:endParaRPr/>
          </a:p>
          <a:p>
            <a:pPr marL="0" lvl="0" indent="0" algn="l" rtl="0">
              <a:lnSpc>
                <a:spcPct val="115000"/>
              </a:lnSpc>
              <a:spcBef>
                <a:spcPts val="1000"/>
              </a:spcBef>
              <a:spcAft>
                <a:spcPts val="0"/>
              </a:spcAft>
              <a:buSzPct val="75630"/>
              <a:buNone/>
            </a:pPr>
            <a:r>
              <a:rPr lang="en-US"/>
              <a:t>Step 1.1: Convert your CDA to FHIR (Optional) </a:t>
            </a:r>
            <a:endParaRPr/>
          </a:p>
          <a:p>
            <a:pPr marL="0" lvl="0" indent="0" algn="l" rtl="0">
              <a:lnSpc>
                <a:spcPct val="115000"/>
              </a:lnSpc>
              <a:spcBef>
                <a:spcPts val="1000"/>
              </a:spcBef>
              <a:spcAft>
                <a:spcPts val="0"/>
              </a:spcAft>
              <a:buSzPct val="75630"/>
              <a:buNone/>
            </a:pPr>
            <a:r>
              <a:rPr lang="en-US"/>
              <a:t>Step 2: Validate the conformance of your IPS document against xShare FHIR Implementation Guide</a:t>
            </a:r>
            <a:endParaRPr/>
          </a:p>
          <a:p>
            <a:pPr marL="0" lvl="0" indent="0" algn="l" rtl="0">
              <a:lnSpc>
                <a:spcPct val="115000"/>
              </a:lnSpc>
              <a:spcBef>
                <a:spcPts val="1000"/>
              </a:spcBef>
              <a:spcAft>
                <a:spcPts val="0"/>
              </a:spcAft>
              <a:buSzPct val="75630"/>
              <a:buNone/>
            </a:pPr>
            <a:r>
              <a:rPr lang="en-US"/>
              <a:t>Optional step: Authenticate and authorize user</a:t>
            </a:r>
            <a:endParaRPr/>
          </a:p>
          <a:p>
            <a:pPr marL="0" lvl="0" indent="0" algn="l" rtl="0">
              <a:lnSpc>
                <a:spcPct val="115000"/>
              </a:lnSpc>
              <a:spcBef>
                <a:spcPts val="1000"/>
              </a:spcBef>
              <a:spcAft>
                <a:spcPts val="0"/>
              </a:spcAft>
              <a:buSzPct val="75630"/>
              <a:buNone/>
            </a:pPr>
            <a:r>
              <a:rPr lang="en-US"/>
              <a:t>Step 3: Use the selection step of your app to show that you are able to search for a specific document for a specific person</a:t>
            </a:r>
            <a:endParaRPr/>
          </a:p>
          <a:p>
            <a:pPr marL="0" lvl="0" indent="0" algn="l" rtl="0">
              <a:lnSpc>
                <a:spcPct val="115000"/>
              </a:lnSpc>
              <a:spcBef>
                <a:spcPts val="1000"/>
              </a:spcBef>
              <a:spcAft>
                <a:spcPts val="0"/>
              </a:spcAft>
              <a:buSzPct val="75630"/>
              <a:buNone/>
            </a:pPr>
            <a:r>
              <a:rPr lang="en-US"/>
              <a:t>Step 4: Generate the SHL and copy the link in the test step.</a:t>
            </a:r>
            <a:endParaRPr/>
          </a:p>
          <a:p>
            <a:pPr marL="0" lvl="0" indent="0" algn="l" rtl="0">
              <a:lnSpc>
                <a:spcPct val="115000"/>
              </a:lnSpc>
              <a:spcBef>
                <a:spcPts val="1000"/>
              </a:spcBef>
              <a:spcAft>
                <a:spcPts val="0"/>
              </a:spcAft>
              <a:buSzPct val="75630"/>
              <a:buNone/>
            </a:pPr>
            <a:r>
              <a:rPr lang="en-US"/>
              <a:t>Step 5: Retrieve your IPS using Smart Health Links</a:t>
            </a:r>
            <a:endParaRPr/>
          </a:p>
          <a:p>
            <a:pPr marL="457200" lvl="0" indent="-325755" algn="l" rtl="0">
              <a:lnSpc>
                <a:spcPct val="115000"/>
              </a:lnSpc>
              <a:spcBef>
                <a:spcPts val="1000"/>
              </a:spcBef>
              <a:spcAft>
                <a:spcPts val="0"/>
              </a:spcAft>
              <a:buSzPct val="64285"/>
              <a:buChar char="-"/>
            </a:pPr>
            <a:r>
              <a:rPr lang="en-US"/>
              <a:t>Step 5.1: Access the SHL Manifest through the SHL</a:t>
            </a:r>
            <a:endParaRPr/>
          </a:p>
          <a:p>
            <a:pPr marL="457200" lvl="0" indent="-325755" algn="l" rtl="0">
              <a:lnSpc>
                <a:spcPct val="115000"/>
              </a:lnSpc>
              <a:spcBef>
                <a:spcPts val="0"/>
              </a:spcBef>
              <a:spcAft>
                <a:spcPts val="0"/>
              </a:spcAft>
              <a:buSzPct val="64285"/>
              <a:buChar char="-"/>
            </a:pPr>
            <a:r>
              <a:rPr lang="en-US"/>
              <a:t>Step 5.2: Access the document through the SHL Manifest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3b1432d2eb4_0_49"/>
          <p:cNvSpPr txBox="1">
            <a:spLocks noGrp="1"/>
          </p:cNvSpPr>
          <p:nvPr>
            <p:ph type="title"/>
          </p:nvPr>
        </p:nvSpPr>
        <p:spPr>
          <a:xfrm>
            <a:off x="534875" y="365125"/>
            <a:ext cx="11289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4400"/>
              <a:buFont typeface="Arial Black"/>
              <a:buNone/>
            </a:pPr>
            <a:r>
              <a:rPr lang="en-US" b="1">
                <a:solidFill>
                  <a:srgbClr val="03416D"/>
                </a:solidFill>
                <a:latin typeface="Arial Black"/>
                <a:ea typeface="Arial Black"/>
                <a:cs typeface="Arial Black"/>
                <a:sym typeface="Arial Black"/>
              </a:rPr>
              <a:t>MyHealth@MyHands use cases</a:t>
            </a:r>
            <a:endParaRPr b="1">
              <a:solidFill>
                <a:srgbClr val="03416D"/>
              </a:solidFill>
              <a:latin typeface="Arial Black"/>
              <a:ea typeface="Arial Black"/>
              <a:cs typeface="Arial Black"/>
              <a:sym typeface="Arial Black"/>
            </a:endParaRPr>
          </a:p>
        </p:txBody>
      </p:sp>
      <p:sp>
        <p:nvSpPr>
          <p:cNvPr id="223" name="Google Shape;223;g3b1432d2eb4_0_49"/>
          <p:cNvSpPr txBox="1">
            <a:spLocks noGrp="1"/>
          </p:cNvSpPr>
          <p:nvPr>
            <p:ph type="body" idx="1"/>
          </p:nvPr>
        </p:nvSpPr>
        <p:spPr>
          <a:xfrm>
            <a:off x="838200" y="1825625"/>
            <a:ext cx="10515600" cy="50325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1800"/>
              <a:buNone/>
            </a:pPr>
            <a:r>
              <a:rPr lang="en-US"/>
              <a:t>UC1 Authenticate user in an Online pharmacy context</a:t>
            </a:r>
            <a:endParaRPr/>
          </a:p>
          <a:p>
            <a:pPr marL="0" lvl="0" indent="0" algn="l" rtl="0">
              <a:lnSpc>
                <a:spcPct val="115000"/>
              </a:lnSpc>
              <a:spcBef>
                <a:spcPts val="0"/>
              </a:spcBef>
              <a:spcAft>
                <a:spcPts val="0"/>
              </a:spcAft>
              <a:buSzPts val="1800"/>
              <a:buNone/>
            </a:pPr>
            <a:r>
              <a:rPr lang="en-US"/>
              <a:t>Request for HealthID, and PID attributes, authenticate user</a:t>
            </a:r>
            <a:endParaRPr/>
          </a:p>
          <a:p>
            <a:pPr marL="0" lvl="0" indent="0" algn="l" rtl="0">
              <a:lnSpc>
                <a:spcPct val="115000"/>
              </a:lnSpc>
              <a:spcBef>
                <a:spcPts val="0"/>
              </a:spcBef>
              <a:spcAft>
                <a:spcPts val="0"/>
              </a:spcAft>
              <a:buSzPts val="1800"/>
              <a:buNone/>
            </a:pPr>
            <a:r>
              <a:rPr lang="en-US"/>
              <a:t>Retrieve available eP for the user</a:t>
            </a:r>
            <a:endParaRPr/>
          </a:p>
          <a:p>
            <a:pPr marL="0" lvl="0" indent="0" algn="l" rtl="0">
              <a:lnSpc>
                <a:spcPct val="115000"/>
              </a:lnSpc>
              <a:spcBef>
                <a:spcPts val="0"/>
              </a:spcBef>
              <a:spcAft>
                <a:spcPts val="0"/>
              </a:spcAft>
              <a:buSzPts val="1800"/>
              <a:buNone/>
            </a:pPr>
            <a:r>
              <a:rPr lang="en-US"/>
              <a:t>eD is out of scope</a:t>
            </a: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r>
              <a:rPr lang="en-US"/>
              <a:t>UC2 Issuer to provide in mDoc current medication list, allergies or vaccination information to the wallet</a:t>
            </a:r>
            <a:endParaRPr/>
          </a:p>
          <a:p>
            <a:pPr marL="0" lvl="0" indent="0" algn="l" rtl="0">
              <a:lnSpc>
                <a:spcPct val="115000"/>
              </a:lnSpc>
              <a:spcBef>
                <a:spcPts val="0"/>
              </a:spcBef>
              <a:spcAft>
                <a:spcPts val="0"/>
              </a:spcAft>
              <a:buSzPts val="1800"/>
              <a:buNone/>
            </a:pPr>
            <a:r>
              <a:rPr lang="en-US"/>
              <a:t>We need to define the namespaces needed for these new mDoc(s)</a:t>
            </a:r>
            <a:endParaRPr/>
          </a:p>
          <a:p>
            <a:pPr marL="0" lvl="0" indent="0" algn="l" rtl="0">
              <a:lnSpc>
                <a:spcPct val="90000"/>
              </a:lnSpc>
              <a:spcBef>
                <a:spcPts val="1000"/>
              </a:spcBef>
              <a:spcAft>
                <a:spcPts val="0"/>
              </a:spcAft>
              <a:buSzPts val="18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
          <p:cNvPicPr preferRelativeResize="0"/>
          <p:nvPr/>
        </p:nvPicPr>
        <p:blipFill rotWithShape="1">
          <a:blip r:embed="rId3">
            <a:alphaModFix/>
          </a:blip>
          <a:srcRect/>
          <a:stretch/>
        </p:blipFill>
        <p:spPr>
          <a:xfrm>
            <a:off x="3287056" y="1453240"/>
            <a:ext cx="5617887" cy="723632"/>
          </a:xfrm>
          <a:prstGeom prst="rect">
            <a:avLst/>
          </a:prstGeom>
          <a:noFill/>
          <a:ln>
            <a:noFill/>
          </a:ln>
        </p:spPr>
      </p:pic>
      <p:pic>
        <p:nvPicPr>
          <p:cNvPr id="97" name="Google Shape;97;p2" descr="A red and black logo&#10;&#10;AI-generated content may be incorrect."/>
          <p:cNvPicPr preferRelativeResize="0"/>
          <p:nvPr/>
        </p:nvPicPr>
        <p:blipFill rotWithShape="1">
          <a:blip r:embed="rId4">
            <a:alphaModFix/>
          </a:blip>
          <a:srcRect/>
          <a:stretch/>
        </p:blipFill>
        <p:spPr>
          <a:xfrm>
            <a:off x="2845246" y="2922812"/>
            <a:ext cx="1882140" cy="913944"/>
          </a:xfrm>
          <a:prstGeom prst="rect">
            <a:avLst/>
          </a:prstGeom>
          <a:noFill/>
          <a:ln>
            <a:noFill/>
          </a:ln>
        </p:spPr>
      </p:pic>
      <p:pic>
        <p:nvPicPr>
          <p:cNvPr id="98" name="Google Shape;98;p2" descr="A red and black logo&#10;&#10;AI-generated content may be incorrect."/>
          <p:cNvPicPr preferRelativeResize="0"/>
          <p:nvPr/>
        </p:nvPicPr>
        <p:blipFill rotWithShape="1">
          <a:blip r:embed="rId5">
            <a:alphaModFix/>
          </a:blip>
          <a:srcRect/>
          <a:stretch/>
        </p:blipFill>
        <p:spPr>
          <a:xfrm>
            <a:off x="5545629" y="2922811"/>
            <a:ext cx="1882140" cy="965200"/>
          </a:xfrm>
          <a:prstGeom prst="rect">
            <a:avLst/>
          </a:prstGeom>
          <a:noFill/>
          <a:ln>
            <a:noFill/>
          </a:ln>
        </p:spPr>
      </p:pic>
      <p:pic>
        <p:nvPicPr>
          <p:cNvPr id="99" name="Google Shape;99;p2" descr="A logo with blue and yellow squares&#10;&#10;AI-generated content may be incorrect."/>
          <p:cNvPicPr preferRelativeResize="0"/>
          <p:nvPr/>
        </p:nvPicPr>
        <p:blipFill rotWithShape="1">
          <a:blip r:embed="rId6">
            <a:alphaModFix/>
          </a:blip>
          <a:srcRect/>
          <a:stretch/>
        </p:blipFill>
        <p:spPr>
          <a:xfrm>
            <a:off x="8324848" y="2922811"/>
            <a:ext cx="927100" cy="965200"/>
          </a:xfrm>
          <a:prstGeom prst="rect">
            <a:avLst/>
          </a:prstGeom>
          <a:noFill/>
          <a:ln>
            <a:noFill/>
          </a:ln>
        </p:spPr>
      </p:pic>
      <p:pic>
        <p:nvPicPr>
          <p:cNvPr id="100" name="Google Shape;100;p2"/>
          <p:cNvPicPr preferRelativeResize="0"/>
          <p:nvPr/>
        </p:nvPicPr>
        <p:blipFill rotWithShape="1">
          <a:blip r:embed="rId7">
            <a:alphaModFix/>
          </a:blip>
          <a:srcRect/>
          <a:stretch/>
        </p:blipFill>
        <p:spPr>
          <a:xfrm>
            <a:off x="3106510" y="4729738"/>
            <a:ext cx="1645111" cy="763237"/>
          </a:xfrm>
          <a:prstGeom prst="rect">
            <a:avLst/>
          </a:prstGeom>
          <a:noFill/>
          <a:ln>
            <a:noFill/>
          </a:ln>
        </p:spPr>
      </p:pic>
      <p:pic>
        <p:nvPicPr>
          <p:cNvPr id="101" name="Google Shape;101;p2" descr="A logo with a person holding a cell&#10;&#10;AI-generated content may be incorrect."/>
          <p:cNvPicPr preferRelativeResize="0"/>
          <p:nvPr/>
        </p:nvPicPr>
        <p:blipFill rotWithShape="1">
          <a:blip r:embed="rId8">
            <a:alphaModFix/>
          </a:blip>
          <a:srcRect/>
          <a:stretch/>
        </p:blipFill>
        <p:spPr>
          <a:xfrm>
            <a:off x="5322431" y="4530141"/>
            <a:ext cx="1645111" cy="965609"/>
          </a:xfrm>
          <a:prstGeom prst="rect">
            <a:avLst/>
          </a:prstGeom>
          <a:noFill/>
          <a:ln>
            <a:noFill/>
          </a:ln>
        </p:spPr>
      </p:pic>
      <p:pic>
        <p:nvPicPr>
          <p:cNvPr id="102" name="Google Shape;102;p2"/>
          <p:cNvPicPr preferRelativeResize="0"/>
          <p:nvPr/>
        </p:nvPicPr>
        <p:blipFill rotWithShape="1">
          <a:blip r:embed="rId9">
            <a:alphaModFix/>
          </a:blip>
          <a:srcRect/>
          <a:stretch/>
        </p:blipFill>
        <p:spPr>
          <a:xfrm>
            <a:off x="7514644" y="4762396"/>
            <a:ext cx="1468515" cy="45826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3b1432d2eb4_0_41"/>
          <p:cNvSpPr txBox="1">
            <a:spLocks noGrp="1"/>
          </p:cNvSpPr>
          <p:nvPr>
            <p:ph type="title"/>
          </p:nvPr>
        </p:nvSpPr>
        <p:spPr>
          <a:xfrm>
            <a:off x="534875" y="365125"/>
            <a:ext cx="11289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4400"/>
              <a:buFont typeface="Arial Black"/>
              <a:buNone/>
            </a:pPr>
            <a:r>
              <a:rPr lang="en-US" b="1">
                <a:solidFill>
                  <a:srgbClr val="03416D"/>
                </a:solidFill>
                <a:latin typeface="Arial Black"/>
                <a:ea typeface="Arial Black"/>
                <a:cs typeface="Arial Black"/>
                <a:sym typeface="Arial Black"/>
              </a:rPr>
              <a:t>xShare &amp; Wallet in these use cases</a:t>
            </a:r>
            <a:endParaRPr b="1">
              <a:solidFill>
                <a:srgbClr val="03416D"/>
              </a:solidFill>
              <a:latin typeface="Arial Black"/>
              <a:ea typeface="Arial Black"/>
              <a:cs typeface="Arial Black"/>
              <a:sym typeface="Arial Black"/>
            </a:endParaRPr>
          </a:p>
        </p:txBody>
      </p:sp>
      <p:sp>
        <p:nvSpPr>
          <p:cNvPr id="229" name="Google Shape;229;g3b1432d2eb4_0_41"/>
          <p:cNvSpPr txBox="1">
            <a:spLocks noGrp="1"/>
          </p:cNvSpPr>
          <p:nvPr>
            <p:ph type="body" idx="1"/>
          </p:nvPr>
        </p:nvSpPr>
        <p:spPr>
          <a:xfrm>
            <a:off x="838200" y="1825625"/>
            <a:ext cx="10515600" cy="50325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SzPts val="1800"/>
              <a:buNone/>
            </a:pPr>
            <a:r>
              <a:rPr lang="en-US"/>
              <a:t>UC3 - xShare Yellow Button to act as Issuer in EDUI Wallet.</a:t>
            </a:r>
            <a:endParaRPr/>
          </a:p>
          <a:p>
            <a:pPr marL="0" lvl="0" indent="0" algn="l" rtl="0">
              <a:lnSpc>
                <a:spcPct val="115000"/>
              </a:lnSpc>
              <a:spcBef>
                <a:spcPts val="1000"/>
              </a:spcBef>
              <a:spcAft>
                <a:spcPts val="0"/>
              </a:spcAft>
              <a:buSzPts val="1800"/>
              <a:buNone/>
            </a:pPr>
            <a:r>
              <a:rPr lang="en-US"/>
              <a:t>Still needs to be defined the mDoc format and content (ex SHL)</a:t>
            </a:r>
            <a:endParaRPr/>
          </a:p>
          <a:p>
            <a:pPr marL="0" lvl="0" indent="0" algn="l" rtl="0">
              <a:lnSpc>
                <a:spcPct val="115000"/>
              </a:lnSpc>
              <a:spcBef>
                <a:spcPts val="1000"/>
              </a:spcBef>
              <a:spcAft>
                <a:spcPts val="0"/>
              </a:spcAft>
              <a:buSzPts val="1800"/>
              <a:buNone/>
            </a:pPr>
            <a:endParaRPr>
              <a:solidFill>
                <a:srgbClr val="FF0000"/>
              </a:solidFill>
            </a:endParaRPr>
          </a:p>
          <a:p>
            <a:pPr marL="0" lvl="0" indent="0" algn="l" rtl="0">
              <a:lnSpc>
                <a:spcPct val="90000"/>
              </a:lnSpc>
              <a:spcBef>
                <a:spcPts val="1000"/>
              </a:spcBef>
              <a:spcAft>
                <a:spcPts val="0"/>
              </a:spcAft>
              <a:buSzPts val="1800"/>
              <a:buNone/>
            </a:pPr>
            <a:endParaRPr/>
          </a:p>
        </p:txBody>
      </p:sp>
      <p:pic>
        <p:nvPicPr>
          <p:cNvPr id="230" name="Google Shape;230;g3b1432d2eb4_0_41" title="01. xShare Yellow Button - icon - silver.png"/>
          <p:cNvPicPr preferRelativeResize="0"/>
          <p:nvPr/>
        </p:nvPicPr>
        <p:blipFill rotWithShape="1">
          <a:blip r:embed="rId3">
            <a:alphaModFix/>
          </a:blip>
          <a:srcRect/>
          <a:stretch/>
        </p:blipFill>
        <p:spPr>
          <a:xfrm rot="10800000">
            <a:off x="2265860" y="3760202"/>
            <a:ext cx="1569550" cy="1569550"/>
          </a:xfrm>
          <a:prstGeom prst="rect">
            <a:avLst/>
          </a:prstGeom>
          <a:noFill/>
          <a:ln>
            <a:noFill/>
          </a:ln>
        </p:spPr>
      </p:pic>
      <p:pic>
        <p:nvPicPr>
          <p:cNvPr id="231" name="Google Shape;231;g3b1432d2eb4_0_41" title="Logo - EUDIW.png"/>
          <p:cNvPicPr preferRelativeResize="0"/>
          <p:nvPr/>
        </p:nvPicPr>
        <p:blipFill rotWithShape="1">
          <a:blip r:embed="rId4">
            <a:alphaModFix/>
          </a:blip>
          <a:srcRect/>
          <a:stretch/>
        </p:blipFill>
        <p:spPr>
          <a:xfrm>
            <a:off x="6465047" y="3954958"/>
            <a:ext cx="3628754" cy="1180067"/>
          </a:xfrm>
          <a:prstGeom prst="rect">
            <a:avLst/>
          </a:prstGeom>
          <a:noFill/>
          <a:ln>
            <a:noFill/>
          </a:ln>
        </p:spPr>
      </p:pic>
      <p:cxnSp>
        <p:nvCxnSpPr>
          <p:cNvPr id="232" name="Google Shape;232;g3b1432d2eb4_0_41"/>
          <p:cNvCxnSpPr>
            <a:stCxn id="230" idx="1"/>
            <a:endCxn id="231" idx="1"/>
          </p:cNvCxnSpPr>
          <p:nvPr/>
        </p:nvCxnSpPr>
        <p:spPr>
          <a:xfrm>
            <a:off x="3835410" y="4544977"/>
            <a:ext cx="2629500" cy="0"/>
          </a:xfrm>
          <a:prstGeom prst="straightConnector1">
            <a:avLst/>
          </a:prstGeom>
          <a:noFill/>
          <a:ln w="11325" cap="flat" cmpd="sng">
            <a:solidFill>
              <a:srgbClr val="1F497D"/>
            </a:solidFill>
            <a:prstDash val="solid"/>
            <a:round/>
            <a:headEnd type="none" w="sm" len="sm"/>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3b1432d2eb4_0_54"/>
          <p:cNvSpPr txBox="1">
            <a:spLocks noGrp="1"/>
          </p:cNvSpPr>
          <p:nvPr>
            <p:ph type="title"/>
          </p:nvPr>
        </p:nvSpPr>
        <p:spPr>
          <a:xfrm>
            <a:off x="534875" y="365125"/>
            <a:ext cx="11289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4400"/>
              <a:buFont typeface="Arial Black"/>
              <a:buNone/>
            </a:pPr>
            <a:r>
              <a:rPr lang="en-US" b="1">
                <a:solidFill>
                  <a:srgbClr val="03416D"/>
                </a:solidFill>
                <a:latin typeface="Arial Black"/>
                <a:ea typeface="Arial Black"/>
                <a:cs typeface="Arial Black"/>
                <a:sym typeface="Arial Black"/>
              </a:rPr>
              <a:t>Similar use case for i2X (EEHRxF)</a:t>
            </a:r>
            <a:endParaRPr b="1">
              <a:solidFill>
                <a:srgbClr val="03416D"/>
              </a:solidFill>
              <a:latin typeface="Arial Black"/>
              <a:ea typeface="Arial Black"/>
              <a:cs typeface="Arial Black"/>
              <a:sym typeface="Arial Black"/>
            </a:endParaRPr>
          </a:p>
        </p:txBody>
      </p:sp>
      <p:sp>
        <p:nvSpPr>
          <p:cNvPr id="238" name="Google Shape;238;g3b1432d2eb4_0_54"/>
          <p:cNvSpPr txBox="1">
            <a:spLocks noGrp="1"/>
          </p:cNvSpPr>
          <p:nvPr>
            <p:ph type="body" idx="1"/>
          </p:nvPr>
        </p:nvSpPr>
        <p:spPr>
          <a:xfrm>
            <a:off x="838200" y="1711007"/>
            <a:ext cx="10515600" cy="5032500"/>
          </a:xfrm>
          <a:prstGeom prst="rect">
            <a:avLst/>
          </a:prstGeom>
          <a:noFill/>
          <a:ln>
            <a:noFill/>
          </a:ln>
        </p:spPr>
        <p:txBody>
          <a:bodyPr spcFirstLastPara="1" wrap="square" lIns="91425" tIns="45700" rIns="91425" bIns="45700" anchor="t" anchorCtr="0">
            <a:normAutofit/>
          </a:bodyPr>
          <a:lstStyle/>
          <a:p>
            <a:pPr marL="457200" lvl="0" indent="-342900" algn="l" rtl="0">
              <a:lnSpc>
                <a:spcPct val="115000"/>
              </a:lnSpc>
              <a:spcBef>
                <a:spcPts val="0"/>
              </a:spcBef>
              <a:spcAft>
                <a:spcPts val="0"/>
              </a:spcAft>
              <a:buSzPts val="1800"/>
              <a:buChar char="•"/>
            </a:pPr>
            <a:r>
              <a:rPr lang="en-US"/>
              <a:t>Prepare the clinical document (priority categories) in line with IGs​</a:t>
            </a:r>
            <a:endParaRPr/>
          </a:p>
          <a:p>
            <a:pPr marL="457200" lvl="0" indent="-342900" algn="l" rtl="0">
              <a:lnSpc>
                <a:spcPct val="115000"/>
              </a:lnSpc>
              <a:spcBef>
                <a:spcPts val="0"/>
              </a:spcBef>
              <a:spcAft>
                <a:spcPts val="0"/>
              </a:spcAft>
              <a:buSzPts val="1800"/>
              <a:buChar char="•"/>
            </a:pPr>
            <a:r>
              <a:rPr lang="en-US"/>
              <a:t>Define a way to exchange the document, there is no actually clear specification for sharing, </a:t>
            </a:r>
            <a:r>
              <a:rPr lang="en-US" b="1">
                <a:solidFill>
                  <a:srgbClr val="03416D"/>
                </a:solidFill>
              </a:rPr>
              <a:t>but proposing IHE profile like MHD (FHIR-based and already widely tested) for query and retrieve content (FHIR documents)​ - sharing simple documents</a:t>
            </a:r>
            <a:endParaRPr b="1">
              <a:solidFill>
                <a:srgbClr val="03416D"/>
              </a:solidFill>
            </a:endParaRPr>
          </a:p>
          <a:p>
            <a:pPr marL="457200" lvl="0" indent="-342900" algn="l" rtl="0">
              <a:lnSpc>
                <a:spcPct val="115000"/>
              </a:lnSpc>
              <a:spcBef>
                <a:spcPts val="0"/>
              </a:spcBef>
              <a:spcAft>
                <a:spcPts val="0"/>
              </a:spcAft>
              <a:buSzPts val="1800"/>
              <a:buChar char="•"/>
            </a:pPr>
            <a:r>
              <a:rPr lang="en-US"/>
              <a:t>Showing that the consumer is able to see the document through a screenshot (computer readable format/human readable format)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3416D"/>
              </a:buClr>
              <a:buSzPts val="6000"/>
              <a:buFont typeface="Arial Black"/>
              <a:buNone/>
            </a:pPr>
            <a:r>
              <a:rPr lang="en-US" b="1">
                <a:solidFill>
                  <a:srgbClr val="03416D"/>
                </a:solidFill>
                <a:latin typeface="Arial Black"/>
                <a:ea typeface="Arial Black"/>
                <a:cs typeface="Arial Black"/>
                <a:sym typeface="Arial Black"/>
              </a:rPr>
              <a:t>Q&amp;A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AFF"/>
        </a:solidFill>
        <a:effectLst/>
      </p:bgPr>
    </p:bg>
    <p:spTree>
      <p:nvGrpSpPr>
        <p:cNvPr id="1" name="Shape 248"/>
        <p:cNvGrpSpPr/>
        <p:nvPr/>
      </p:nvGrpSpPr>
      <p:grpSpPr>
        <a:xfrm>
          <a:off x="0" y="0"/>
          <a:ext cx="0" cy="0"/>
          <a:chOff x="0" y="0"/>
          <a:chExt cx="0" cy="0"/>
        </a:xfrm>
      </p:grpSpPr>
      <p:sp>
        <p:nvSpPr>
          <p:cNvPr id="249" name="Google Shape;249;g3b1432d2eb4_0_62"/>
          <p:cNvSpPr txBox="1">
            <a:spLocks noGrp="1"/>
          </p:cNvSpPr>
          <p:nvPr>
            <p:ph type="ctrTitle"/>
          </p:nvPr>
        </p:nvSpPr>
        <p:spPr>
          <a:xfrm>
            <a:off x="1524000" y="1808165"/>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3416D"/>
              </a:buClr>
              <a:buSzPts val="6000"/>
              <a:buFont typeface="Arial Black"/>
              <a:buNone/>
            </a:pPr>
            <a:r>
              <a:rPr lang="en-US" b="1">
                <a:solidFill>
                  <a:srgbClr val="03416D"/>
                </a:solidFill>
                <a:latin typeface="Arial Black"/>
                <a:ea typeface="Arial Black"/>
                <a:cs typeface="Arial Black"/>
                <a:sym typeface="Arial Black"/>
              </a:rPr>
              <a:t>Testing Lab in EU Projects</a:t>
            </a:r>
            <a:endParaRPr b="1">
              <a:solidFill>
                <a:srgbClr val="03416D"/>
              </a:solidFill>
              <a:latin typeface="Arial Black"/>
              <a:ea typeface="Arial Black"/>
              <a:cs typeface="Arial Black"/>
              <a:sym typeface="Arial Black"/>
            </a:endParaRPr>
          </a:p>
        </p:txBody>
      </p:sp>
      <p:sp>
        <p:nvSpPr>
          <p:cNvPr id="250" name="Google Shape;250;g3b1432d2eb4_0_62"/>
          <p:cNvSpPr txBox="1">
            <a:spLocks noGrp="1"/>
          </p:cNvSpPr>
          <p:nvPr>
            <p:ph type="subTitle" idx="1"/>
          </p:nvPr>
        </p:nvSpPr>
        <p:spPr>
          <a:xfrm>
            <a:off x="630450" y="4851775"/>
            <a:ext cx="109311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chemeClr val="dk1"/>
              </a:buClr>
              <a:buSzPts val="2400"/>
              <a:buNone/>
            </a:pPr>
            <a:r>
              <a:rPr lang="en-US" sz="3500" i="1"/>
              <a:t>Alexander Berler, </a:t>
            </a:r>
            <a:endParaRPr sz="3500" i="1"/>
          </a:p>
          <a:p>
            <a:pPr marL="0" lvl="0" indent="0" algn="ctr" rtl="0">
              <a:lnSpc>
                <a:spcPct val="90000"/>
              </a:lnSpc>
              <a:spcBef>
                <a:spcPts val="1000"/>
              </a:spcBef>
              <a:spcAft>
                <a:spcPts val="0"/>
              </a:spcAft>
              <a:buClr>
                <a:schemeClr val="dk1"/>
              </a:buClr>
              <a:buSzPts val="2400"/>
              <a:buNone/>
            </a:pPr>
            <a:r>
              <a:rPr lang="en-US" sz="3500" i="1"/>
              <a:t>IHE Catalyst Strategic Business Development Director</a:t>
            </a:r>
            <a:endParaRPr sz="3500" i="1"/>
          </a:p>
        </p:txBody>
      </p:sp>
      <p:pic>
        <p:nvPicPr>
          <p:cNvPr id="251" name="Google Shape;251;g3b1432d2eb4_0_62"/>
          <p:cNvPicPr preferRelativeResize="0"/>
          <p:nvPr/>
        </p:nvPicPr>
        <p:blipFill rotWithShape="1">
          <a:blip r:embed="rId3">
            <a:alphaModFix/>
          </a:blip>
          <a:srcRect/>
          <a:stretch/>
        </p:blipFill>
        <p:spPr>
          <a:xfrm>
            <a:off x="3801836" y="818416"/>
            <a:ext cx="4588325" cy="59101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3b1432d2eb4_0_69"/>
          <p:cNvSpPr txBox="1">
            <a:spLocks noGrp="1"/>
          </p:cNvSpPr>
          <p:nvPr>
            <p:ph type="title"/>
          </p:nvPr>
        </p:nvSpPr>
        <p:spPr>
          <a:xfrm>
            <a:off x="534875" y="365125"/>
            <a:ext cx="11289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4400"/>
              <a:buFont typeface="Arial Black"/>
              <a:buNone/>
            </a:pPr>
            <a:r>
              <a:rPr lang="en-US" b="1">
                <a:solidFill>
                  <a:srgbClr val="03416D"/>
                </a:solidFill>
                <a:latin typeface="Arial Black"/>
                <a:ea typeface="Arial Black"/>
                <a:cs typeface="Arial Black"/>
                <a:sym typeface="Arial Black"/>
              </a:rPr>
              <a:t>Healthcare is changing… need Interoperability by design</a:t>
            </a:r>
            <a:endParaRPr b="1">
              <a:solidFill>
                <a:srgbClr val="03416D"/>
              </a:solidFill>
              <a:latin typeface="Arial Black"/>
              <a:ea typeface="Arial Black"/>
              <a:cs typeface="Arial Black"/>
              <a:sym typeface="Arial Black"/>
            </a:endParaRPr>
          </a:p>
        </p:txBody>
      </p:sp>
      <p:sp>
        <p:nvSpPr>
          <p:cNvPr id="257" name="Google Shape;257;g3b1432d2eb4_0_69"/>
          <p:cNvSpPr txBox="1">
            <a:spLocks noGrp="1"/>
          </p:cNvSpPr>
          <p:nvPr>
            <p:ph type="body" idx="1"/>
          </p:nvPr>
        </p:nvSpPr>
        <p:spPr>
          <a:xfrm>
            <a:off x="5900500" y="2063163"/>
            <a:ext cx="6210900" cy="46122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SzPts val="1800"/>
              <a:buNone/>
            </a:pPr>
            <a:r>
              <a:rPr lang="en-US" sz="2700" b="1"/>
              <a:t>Interoperability is a race without a finish line:</a:t>
            </a:r>
            <a:endParaRPr sz="2700" b="1"/>
          </a:p>
          <a:p>
            <a:pPr marL="457200" lvl="0" indent="-400050" algn="l" rtl="0">
              <a:lnSpc>
                <a:spcPct val="95000"/>
              </a:lnSpc>
              <a:spcBef>
                <a:spcPts val="0"/>
              </a:spcBef>
              <a:spcAft>
                <a:spcPts val="0"/>
              </a:spcAft>
              <a:buSzPts val="2700"/>
              <a:buChar char="•"/>
            </a:pPr>
            <a:r>
              <a:rPr lang="en-US" sz="2700"/>
              <a:t>New clinical knowledge</a:t>
            </a:r>
            <a:endParaRPr sz="2700"/>
          </a:p>
          <a:p>
            <a:pPr marL="457200" lvl="0" indent="-400050" algn="l" rtl="0">
              <a:lnSpc>
                <a:spcPct val="95000"/>
              </a:lnSpc>
              <a:spcBef>
                <a:spcPts val="0"/>
              </a:spcBef>
              <a:spcAft>
                <a:spcPts val="0"/>
              </a:spcAft>
              <a:buSzPts val="2700"/>
              <a:buChar char="•"/>
            </a:pPr>
            <a:r>
              <a:rPr lang="en-US" sz="2700"/>
              <a:t>New technologies and data resources</a:t>
            </a:r>
            <a:endParaRPr sz="2700"/>
          </a:p>
          <a:p>
            <a:pPr marL="457200" lvl="0" indent="-400050" algn="l" rtl="0">
              <a:lnSpc>
                <a:spcPct val="95000"/>
              </a:lnSpc>
              <a:spcBef>
                <a:spcPts val="0"/>
              </a:spcBef>
              <a:spcAft>
                <a:spcPts val="0"/>
              </a:spcAft>
              <a:buSzPts val="2700"/>
              <a:buChar char="•"/>
            </a:pPr>
            <a:r>
              <a:rPr lang="en-US" sz="2700"/>
              <a:t>Organization and regulatory shifts</a:t>
            </a:r>
            <a:endParaRPr sz="2700"/>
          </a:p>
          <a:p>
            <a:pPr marL="457200" lvl="0" indent="-400050" algn="l" rtl="0">
              <a:lnSpc>
                <a:spcPct val="95000"/>
              </a:lnSpc>
              <a:spcBef>
                <a:spcPts val="0"/>
              </a:spcBef>
              <a:spcAft>
                <a:spcPts val="0"/>
              </a:spcAft>
              <a:buSzPts val="2700"/>
              <a:buChar char="•"/>
            </a:pPr>
            <a:r>
              <a:rPr lang="en-US" sz="2700"/>
              <a:t>New requirements of data flow and consumption across the ecosystem</a:t>
            </a:r>
            <a:endParaRPr sz="2700"/>
          </a:p>
          <a:p>
            <a:pPr marL="457200" lvl="0" indent="-400050" algn="l" rtl="0">
              <a:lnSpc>
                <a:spcPct val="95000"/>
              </a:lnSpc>
              <a:spcBef>
                <a:spcPts val="0"/>
              </a:spcBef>
              <a:spcAft>
                <a:spcPts val="0"/>
              </a:spcAft>
              <a:buSzPts val="2700"/>
              <a:buChar char="•"/>
            </a:pPr>
            <a:r>
              <a:rPr lang="en-US" sz="2700"/>
              <a:t>New data standards to mapped to legacy</a:t>
            </a:r>
            <a:endParaRPr sz="2700"/>
          </a:p>
          <a:p>
            <a:pPr marL="457200" lvl="0" indent="-400050" algn="l" rtl="0">
              <a:lnSpc>
                <a:spcPct val="95000"/>
              </a:lnSpc>
              <a:spcBef>
                <a:spcPts val="0"/>
              </a:spcBef>
              <a:spcAft>
                <a:spcPts val="0"/>
              </a:spcAft>
              <a:buSzPts val="2700"/>
              <a:buChar char="•"/>
            </a:pPr>
            <a:r>
              <a:rPr lang="en-US" sz="2700"/>
              <a:t>Ensuring compliance is key</a:t>
            </a:r>
            <a:endParaRPr sz="2700"/>
          </a:p>
        </p:txBody>
      </p:sp>
      <p:pic>
        <p:nvPicPr>
          <p:cNvPr id="258" name="Google Shape;258;g3b1432d2eb4_0_69"/>
          <p:cNvPicPr preferRelativeResize="0"/>
          <p:nvPr/>
        </p:nvPicPr>
        <p:blipFill rotWithShape="1">
          <a:blip r:embed="rId3">
            <a:alphaModFix/>
          </a:blip>
          <a:srcRect/>
          <a:stretch/>
        </p:blipFill>
        <p:spPr>
          <a:xfrm>
            <a:off x="136950" y="2387875"/>
            <a:ext cx="5671049" cy="37823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3b1432d2eb4_0_75"/>
          <p:cNvSpPr txBox="1">
            <a:spLocks noGrp="1"/>
          </p:cNvSpPr>
          <p:nvPr>
            <p:ph type="title"/>
          </p:nvPr>
        </p:nvSpPr>
        <p:spPr>
          <a:xfrm>
            <a:off x="534875" y="365125"/>
            <a:ext cx="11289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4400"/>
              <a:buFont typeface="Arial Black"/>
              <a:buNone/>
            </a:pPr>
            <a:r>
              <a:rPr lang="en-US" b="1">
                <a:solidFill>
                  <a:srgbClr val="03416D"/>
                </a:solidFill>
                <a:latin typeface="Arial Black"/>
                <a:ea typeface="Arial Black"/>
                <a:cs typeface="Arial Black"/>
                <a:sym typeface="Arial Black"/>
              </a:rPr>
              <a:t>IHE Testing Continuum</a:t>
            </a:r>
            <a:endParaRPr b="1">
              <a:solidFill>
                <a:srgbClr val="03416D"/>
              </a:solidFill>
              <a:latin typeface="Arial Black"/>
              <a:ea typeface="Arial Black"/>
              <a:cs typeface="Arial Black"/>
              <a:sym typeface="Arial Black"/>
            </a:endParaRPr>
          </a:p>
        </p:txBody>
      </p:sp>
      <p:pic>
        <p:nvPicPr>
          <p:cNvPr id="264" name="Google Shape;264;g3b1432d2eb4_0_75"/>
          <p:cNvPicPr preferRelativeResize="0"/>
          <p:nvPr/>
        </p:nvPicPr>
        <p:blipFill rotWithShape="1">
          <a:blip r:embed="rId3">
            <a:alphaModFix/>
          </a:blip>
          <a:srcRect/>
          <a:stretch/>
        </p:blipFill>
        <p:spPr>
          <a:xfrm>
            <a:off x="2384675" y="1462750"/>
            <a:ext cx="7422649" cy="50799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3b1432d2eb4_0_82"/>
          <p:cNvSpPr txBox="1">
            <a:spLocks noGrp="1"/>
          </p:cNvSpPr>
          <p:nvPr>
            <p:ph type="title"/>
          </p:nvPr>
        </p:nvSpPr>
        <p:spPr>
          <a:xfrm>
            <a:off x="534875" y="365125"/>
            <a:ext cx="11289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4400"/>
              <a:buFont typeface="Arial Black"/>
              <a:buNone/>
            </a:pPr>
            <a:r>
              <a:rPr lang="en-US" b="1">
                <a:solidFill>
                  <a:srgbClr val="03416D"/>
                </a:solidFill>
                <a:latin typeface="Arial Black"/>
                <a:ea typeface="Arial Black"/>
                <a:cs typeface="Arial Black"/>
                <a:sym typeface="Arial Black"/>
              </a:rPr>
              <a:t>IHE Methodology for specifications</a:t>
            </a:r>
            <a:endParaRPr b="1">
              <a:solidFill>
                <a:srgbClr val="03416D"/>
              </a:solidFill>
              <a:latin typeface="Arial Black"/>
              <a:ea typeface="Arial Black"/>
              <a:cs typeface="Arial Black"/>
              <a:sym typeface="Arial Black"/>
            </a:endParaRPr>
          </a:p>
        </p:txBody>
      </p:sp>
      <p:sp>
        <p:nvSpPr>
          <p:cNvPr id="270" name="Google Shape;270;g3b1432d2eb4_0_82"/>
          <p:cNvSpPr txBox="1">
            <a:spLocks noGrp="1"/>
          </p:cNvSpPr>
          <p:nvPr>
            <p:ph type="body" idx="1"/>
          </p:nvPr>
        </p:nvSpPr>
        <p:spPr>
          <a:xfrm>
            <a:off x="838200" y="1711007"/>
            <a:ext cx="10515600" cy="50325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50000"/>
              </a:lnSpc>
              <a:spcBef>
                <a:spcPts val="0"/>
              </a:spcBef>
              <a:spcAft>
                <a:spcPts val="0"/>
              </a:spcAft>
              <a:buSzPct val="74844"/>
              <a:buNone/>
            </a:pPr>
            <a:r>
              <a:rPr lang="en-US" sz="2600" b="1">
                <a:solidFill>
                  <a:srgbClr val="03416D"/>
                </a:solidFill>
              </a:rPr>
              <a:t>Define Use Cases:</a:t>
            </a:r>
            <a:r>
              <a:rPr lang="en-US" sz="2600"/>
              <a:t> Testing begins from real-life clinical and technical workflows. </a:t>
            </a:r>
            <a:endParaRPr sz="2600"/>
          </a:p>
          <a:p>
            <a:pPr marL="0" lvl="0" indent="0" algn="l" rtl="0">
              <a:lnSpc>
                <a:spcPct val="150000"/>
              </a:lnSpc>
              <a:spcBef>
                <a:spcPts val="0"/>
              </a:spcBef>
              <a:spcAft>
                <a:spcPts val="0"/>
              </a:spcAft>
              <a:buSzPct val="74844"/>
              <a:buNone/>
            </a:pPr>
            <a:r>
              <a:rPr lang="en-US" sz="2600" b="1">
                <a:solidFill>
                  <a:srgbClr val="03416D"/>
                </a:solidFill>
              </a:rPr>
              <a:t>Map to IHE Profiles/Project Specifications:</a:t>
            </a:r>
            <a:r>
              <a:rPr lang="en-US" sz="2600"/>
              <a:t> Each use case is linked to the appropriate IHE profiles. Actors, transactions, and interoperability roles are clearly identified.</a:t>
            </a:r>
            <a:endParaRPr sz="2600"/>
          </a:p>
          <a:p>
            <a:pPr marL="0" lvl="0" indent="0" algn="l" rtl="0">
              <a:lnSpc>
                <a:spcPct val="150000"/>
              </a:lnSpc>
              <a:spcBef>
                <a:spcPts val="0"/>
              </a:spcBef>
              <a:spcAft>
                <a:spcPts val="0"/>
              </a:spcAft>
              <a:buSzPct val="74844"/>
              <a:buNone/>
            </a:pPr>
            <a:r>
              <a:rPr lang="en-US" sz="2600" b="1">
                <a:solidFill>
                  <a:srgbClr val="03416D"/>
                </a:solidFill>
              </a:rPr>
              <a:t>Create Test Scenarios:</a:t>
            </a:r>
            <a:r>
              <a:rPr lang="en-US" sz="2600"/>
              <a:t> Test cases are defined.</a:t>
            </a:r>
            <a:endParaRPr sz="2600"/>
          </a:p>
          <a:p>
            <a:pPr marL="0" lvl="0" indent="0" algn="l" rtl="0">
              <a:lnSpc>
                <a:spcPct val="150000"/>
              </a:lnSpc>
              <a:spcBef>
                <a:spcPts val="0"/>
              </a:spcBef>
              <a:spcAft>
                <a:spcPts val="0"/>
              </a:spcAft>
              <a:buSzPct val="74844"/>
              <a:buNone/>
            </a:pPr>
            <a:r>
              <a:rPr lang="en-US" sz="2600" b="1">
                <a:solidFill>
                  <a:srgbClr val="03416D"/>
                </a:solidFill>
              </a:rPr>
              <a:t>Execute Testing in Iterative Phases:</a:t>
            </a:r>
            <a:r>
              <a:rPr lang="en-US" sz="2600"/>
              <a:t> Self-testing to verify readiness and on-site peer-to-peer testing for final validation and alignment</a:t>
            </a:r>
            <a:endParaRPr sz="2600"/>
          </a:p>
          <a:p>
            <a:pPr marL="0" lvl="0" indent="0" algn="l" rtl="0">
              <a:lnSpc>
                <a:spcPct val="150000"/>
              </a:lnSpc>
              <a:spcBef>
                <a:spcPts val="0"/>
              </a:spcBef>
              <a:spcAft>
                <a:spcPts val="0"/>
              </a:spcAft>
              <a:buSzPct val="74844"/>
              <a:buNone/>
            </a:pPr>
            <a:r>
              <a:rPr lang="en-US" sz="2600" b="1">
                <a:solidFill>
                  <a:srgbClr val="03416D"/>
                </a:solidFill>
              </a:rPr>
              <a:t>Track Progress and Report Results: </a:t>
            </a:r>
            <a:r>
              <a:rPr lang="en-US" sz="2600"/>
              <a:t>Results are documented, maturity levels are monitored, and feedback loops ensure continuous improvement.</a:t>
            </a:r>
            <a:endParaRPr sz="26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3b1432d2eb4_0_87"/>
          <p:cNvSpPr txBox="1">
            <a:spLocks noGrp="1"/>
          </p:cNvSpPr>
          <p:nvPr>
            <p:ph type="title"/>
          </p:nvPr>
        </p:nvSpPr>
        <p:spPr>
          <a:xfrm>
            <a:off x="534875" y="365125"/>
            <a:ext cx="11289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4400"/>
              <a:buFont typeface="Arial Black"/>
              <a:buNone/>
            </a:pPr>
            <a:r>
              <a:rPr lang="en-US" b="1">
                <a:solidFill>
                  <a:srgbClr val="03416D"/>
                </a:solidFill>
                <a:latin typeface="Arial Black"/>
                <a:ea typeface="Arial Black"/>
                <a:cs typeface="Arial Black"/>
                <a:sym typeface="Arial Black"/>
              </a:rPr>
              <a:t>IHE Testing strategy</a:t>
            </a:r>
            <a:endParaRPr b="1">
              <a:solidFill>
                <a:srgbClr val="03416D"/>
              </a:solidFill>
              <a:latin typeface="Arial Black"/>
              <a:ea typeface="Arial Black"/>
              <a:cs typeface="Arial Black"/>
              <a:sym typeface="Arial Black"/>
            </a:endParaRPr>
          </a:p>
        </p:txBody>
      </p:sp>
      <p:sp>
        <p:nvSpPr>
          <p:cNvPr id="276" name="Google Shape;276;g3b1432d2eb4_0_87"/>
          <p:cNvSpPr txBox="1">
            <a:spLocks noGrp="1"/>
          </p:cNvSpPr>
          <p:nvPr>
            <p:ph type="body" idx="1"/>
          </p:nvPr>
        </p:nvSpPr>
        <p:spPr>
          <a:xfrm>
            <a:off x="838200" y="1711007"/>
            <a:ext cx="10515600" cy="50325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SzPts val="1800"/>
              <a:buNone/>
            </a:pPr>
            <a:r>
              <a:rPr lang="en-US" sz="2600" b="1">
                <a:solidFill>
                  <a:srgbClr val="03416D"/>
                </a:solidFill>
              </a:rPr>
              <a:t>EHDS Testing lab tools:</a:t>
            </a:r>
            <a:endParaRPr sz="2600" b="1">
              <a:solidFill>
                <a:srgbClr val="03416D"/>
              </a:solidFill>
            </a:endParaRPr>
          </a:p>
          <a:p>
            <a:pPr marL="457200" lvl="0" indent="-393700" algn="l" rtl="0">
              <a:lnSpc>
                <a:spcPct val="150000"/>
              </a:lnSpc>
              <a:spcBef>
                <a:spcPts val="0"/>
              </a:spcBef>
              <a:spcAft>
                <a:spcPts val="0"/>
              </a:spcAft>
              <a:buSzPts val="2600"/>
              <a:buChar char="•"/>
            </a:pPr>
            <a:r>
              <a:rPr lang="en-US" sz="2600"/>
              <a:t>Continuous Session for EHDS open for EU projects</a:t>
            </a:r>
            <a:endParaRPr sz="2600"/>
          </a:p>
          <a:p>
            <a:pPr marL="457200" lvl="0" indent="-393700" algn="l" rtl="0">
              <a:lnSpc>
                <a:spcPct val="150000"/>
              </a:lnSpc>
              <a:spcBef>
                <a:spcPts val="0"/>
              </a:spcBef>
              <a:spcAft>
                <a:spcPts val="0"/>
              </a:spcAft>
              <a:buSzPts val="2600"/>
              <a:buChar char="•"/>
            </a:pPr>
            <a:r>
              <a:rPr lang="en-US" sz="2600"/>
              <a:t>Validation only is not enough, so we need the concept of use cases</a:t>
            </a:r>
            <a:endParaRPr sz="2600"/>
          </a:p>
          <a:p>
            <a:pPr marL="457200" lvl="0" indent="-393700" algn="l" rtl="0">
              <a:lnSpc>
                <a:spcPct val="150000"/>
              </a:lnSpc>
              <a:spcBef>
                <a:spcPts val="0"/>
              </a:spcBef>
              <a:spcAft>
                <a:spcPts val="0"/>
              </a:spcAft>
              <a:buSzPts val="2600"/>
              <a:buChar char="•"/>
            </a:pPr>
            <a:r>
              <a:rPr lang="en-US" sz="2600"/>
              <a:t>Different type of testing (no-peer and peer-to-peer testing)</a:t>
            </a:r>
            <a:endParaRPr sz="2600"/>
          </a:p>
          <a:p>
            <a:pPr marL="457200" lvl="0" indent="-393700" algn="l" rtl="0">
              <a:lnSpc>
                <a:spcPct val="150000"/>
              </a:lnSpc>
              <a:spcBef>
                <a:spcPts val="0"/>
              </a:spcBef>
              <a:spcAft>
                <a:spcPts val="0"/>
              </a:spcAft>
              <a:buSzPts val="2600"/>
              <a:buChar char="•"/>
            </a:pPr>
            <a:r>
              <a:rPr lang="en-US" sz="2600"/>
              <a:t>Educational session: workshop on IHE profiles</a:t>
            </a:r>
            <a:endParaRPr sz="2600"/>
          </a:p>
          <a:p>
            <a:pPr marL="457200" lvl="0" indent="-393700" algn="l" rtl="0">
              <a:lnSpc>
                <a:spcPct val="150000"/>
              </a:lnSpc>
              <a:spcBef>
                <a:spcPts val="0"/>
              </a:spcBef>
              <a:spcAft>
                <a:spcPts val="0"/>
              </a:spcAft>
              <a:buSzPts val="2600"/>
              <a:buChar char="•"/>
            </a:pPr>
            <a:r>
              <a:rPr lang="en-US" sz="2600"/>
              <a:t>Type of events (IHE Connectathon, IHE Plugathon, Projectathon)</a:t>
            </a:r>
            <a:endParaRPr sz="2600"/>
          </a:p>
          <a:p>
            <a:pPr marL="0" lvl="0" indent="0" algn="l" rtl="0">
              <a:lnSpc>
                <a:spcPct val="150000"/>
              </a:lnSpc>
              <a:spcBef>
                <a:spcPts val="0"/>
              </a:spcBef>
              <a:spcAft>
                <a:spcPts val="0"/>
              </a:spcAft>
              <a:buSzPts val="1800"/>
              <a:buNone/>
            </a:pPr>
            <a:endParaRPr sz="2600" b="1">
              <a:solidFill>
                <a:srgbClr val="03416D"/>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6"/>
          <p:cNvSpPr txBox="1">
            <a:spLocks noGrp="1"/>
          </p:cNvSpPr>
          <p:nvPr>
            <p:ph type="title"/>
          </p:nvPr>
        </p:nvSpPr>
        <p:spPr>
          <a:xfrm>
            <a:off x="838200" y="15499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4400"/>
              <a:buFont typeface="Arial Black"/>
              <a:buNone/>
            </a:pPr>
            <a:r>
              <a:rPr lang="en-US" b="1">
                <a:solidFill>
                  <a:srgbClr val="03416D"/>
                </a:solidFill>
                <a:latin typeface="Arial Black"/>
                <a:ea typeface="Arial Black"/>
                <a:cs typeface="Arial Black"/>
                <a:sym typeface="Arial Black"/>
              </a:rPr>
              <a:t>Type of testing events</a:t>
            </a:r>
            <a:endParaRPr b="1">
              <a:solidFill>
                <a:srgbClr val="03416D"/>
              </a:solidFill>
              <a:latin typeface="Arial Black"/>
              <a:ea typeface="Arial Black"/>
              <a:cs typeface="Arial Black"/>
              <a:sym typeface="Arial Black"/>
            </a:endParaRPr>
          </a:p>
        </p:txBody>
      </p:sp>
      <p:pic>
        <p:nvPicPr>
          <p:cNvPr id="282" name="Google Shape;282;p16" title="Screenshot 2025-11-28 alle 12.52.11.png"/>
          <p:cNvPicPr preferRelativeResize="0"/>
          <p:nvPr/>
        </p:nvPicPr>
        <p:blipFill rotWithShape="1">
          <a:blip r:embed="rId3">
            <a:alphaModFix/>
          </a:blip>
          <a:srcRect/>
          <a:stretch/>
        </p:blipFill>
        <p:spPr>
          <a:xfrm>
            <a:off x="1988750" y="1262775"/>
            <a:ext cx="8651649" cy="53787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3b1432d2eb4_0_93"/>
          <p:cNvSpPr txBox="1">
            <a:spLocks noGrp="1"/>
          </p:cNvSpPr>
          <p:nvPr>
            <p:ph type="title"/>
          </p:nvPr>
        </p:nvSpPr>
        <p:spPr>
          <a:xfrm>
            <a:off x="534875" y="365125"/>
            <a:ext cx="11289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4400"/>
              <a:buFont typeface="Arial Black"/>
              <a:buNone/>
            </a:pPr>
            <a:r>
              <a:rPr lang="en-US" b="1">
                <a:solidFill>
                  <a:srgbClr val="03416D"/>
                </a:solidFill>
                <a:latin typeface="Arial Black"/>
                <a:ea typeface="Arial Black"/>
                <a:cs typeface="Arial Black"/>
                <a:sym typeface="Arial Black"/>
              </a:rPr>
              <a:t>Type of testing</a:t>
            </a:r>
            <a:endParaRPr b="1">
              <a:solidFill>
                <a:srgbClr val="03416D"/>
              </a:solidFill>
              <a:latin typeface="Arial Black"/>
              <a:ea typeface="Arial Black"/>
              <a:cs typeface="Arial Black"/>
              <a:sym typeface="Arial Black"/>
            </a:endParaRPr>
          </a:p>
        </p:txBody>
      </p:sp>
      <p:sp>
        <p:nvSpPr>
          <p:cNvPr id="288" name="Google Shape;288;g3b1432d2eb4_0_93"/>
          <p:cNvSpPr txBox="1">
            <a:spLocks noGrp="1"/>
          </p:cNvSpPr>
          <p:nvPr>
            <p:ph type="body" idx="1"/>
          </p:nvPr>
        </p:nvSpPr>
        <p:spPr>
          <a:xfrm>
            <a:off x="838200" y="1711007"/>
            <a:ext cx="10515600" cy="5032500"/>
          </a:xfrm>
          <a:prstGeom prst="rect">
            <a:avLst/>
          </a:prstGeom>
          <a:noFill/>
          <a:ln>
            <a:noFill/>
          </a:ln>
        </p:spPr>
        <p:txBody>
          <a:bodyPr spcFirstLastPara="1" wrap="square" lIns="91425" tIns="45700" rIns="91425" bIns="45700" anchor="t" anchorCtr="0">
            <a:normAutofit fontScale="85000" lnSpcReduction="10000"/>
          </a:bodyPr>
          <a:lstStyle/>
          <a:p>
            <a:pPr marL="0" lvl="0" indent="0" algn="just" rtl="0">
              <a:lnSpc>
                <a:spcPct val="150000"/>
              </a:lnSpc>
              <a:spcBef>
                <a:spcPts val="0"/>
              </a:spcBef>
              <a:spcAft>
                <a:spcPts val="0"/>
              </a:spcAft>
              <a:buSzPct val="77940"/>
              <a:buNone/>
            </a:pPr>
            <a:r>
              <a:rPr lang="en-US" sz="2717"/>
              <a:t>In IHE, </a:t>
            </a:r>
            <a:r>
              <a:rPr lang="en-US" sz="2717" b="1">
                <a:solidFill>
                  <a:srgbClr val="03416D"/>
                </a:solidFill>
              </a:rPr>
              <a:t>no-peer testing</a:t>
            </a:r>
            <a:r>
              <a:rPr lang="en-US" sz="2717"/>
              <a:t> is conducted without live partner systems. The implementation is tested against automated tools or simulators that replicate the behavior of a peer. This type of testing is useful for verifying basic compliance with IHE specifications and for preparing a system for subsequent testing phases. </a:t>
            </a:r>
            <a:endParaRPr sz="2717"/>
          </a:p>
          <a:p>
            <a:pPr marL="0" lvl="0" indent="0" algn="just" rtl="0">
              <a:lnSpc>
                <a:spcPct val="150000"/>
              </a:lnSpc>
              <a:spcBef>
                <a:spcPts val="0"/>
              </a:spcBef>
              <a:spcAft>
                <a:spcPts val="0"/>
              </a:spcAft>
              <a:buSzPct val="77940"/>
              <a:buNone/>
            </a:pPr>
            <a:r>
              <a:rPr lang="en-US" sz="2717" b="1">
                <a:solidFill>
                  <a:srgbClr val="03416D"/>
                </a:solidFill>
              </a:rPr>
              <a:t>Peer-to-peer testing,</a:t>
            </a:r>
            <a:r>
              <a:rPr lang="en-US" sz="2717"/>
              <a:t> on the other hand, involves two or more real systems from different vendors connecting directly to exchange data and validate interoperability. This approach simulates real-world interactions and provides a more robust confirmation that systems can communicate effectively in practice.</a:t>
            </a:r>
            <a:endParaRPr sz="2717"/>
          </a:p>
          <a:p>
            <a:pPr marL="0" lvl="0" indent="0" algn="l" rtl="0">
              <a:lnSpc>
                <a:spcPct val="150000"/>
              </a:lnSpc>
              <a:spcBef>
                <a:spcPts val="0"/>
              </a:spcBef>
              <a:spcAft>
                <a:spcPts val="0"/>
              </a:spcAft>
              <a:buSzPct val="81447"/>
              <a:buNone/>
            </a:pPr>
            <a:endParaRPr sz="2600" b="1">
              <a:solidFill>
                <a:srgbClr val="03416D"/>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AFF"/>
        </a:solidFill>
        <a:effectLst/>
      </p:bgPr>
    </p:bg>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4400"/>
              <a:buFont typeface="Arial Black"/>
              <a:buNone/>
            </a:pPr>
            <a:r>
              <a:rPr lang="en-US" b="1">
                <a:solidFill>
                  <a:srgbClr val="03416D"/>
                </a:solidFill>
                <a:latin typeface="Arial Black"/>
                <a:ea typeface="Arial Black"/>
                <a:cs typeface="Arial Black"/>
                <a:sym typeface="Arial Black"/>
              </a:rPr>
              <a:t>AGENDA</a:t>
            </a:r>
            <a:endParaRPr/>
          </a:p>
        </p:txBody>
      </p:sp>
      <p:sp>
        <p:nvSpPr>
          <p:cNvPr id="108" name="Google Shape;108;p3"/>
          <p:cNvSpPr txBox="1">
            <a:spLocks noGrp="1"/>
          </p:cNvSpPr>
          <p:nvPr>
            <p:ph type="body" idx="1"/>
          </p:nvPr>
        </p:nvSpPr>
        <p:spPr>
          <a:xfrm>
            <a:off x="838200" y="1429500"/>
            <a:ext cx="10515600" cy="5247300"/>
          </a:xfrm>
          <a:prstGeom prst="rect">
            <a:avLst/>
          </a:prstGeom>
          <a:noFill/>
          <a:ln>
            <a:noFill/>
          </a:ln>
        </p:spPr>
        <p:txBody>
          <a:bodyPr spcFirstLastPara="1" wrap="square" lIns="91425" tIns="45700" rIns="91425" bIns="45700" anchor="t" anchorCtr="0">
            <a:normAutofit fontScale="77500" lnSpcReduction="20000"/>
          </a:bodyPr>
          <a:lstStyle/>
          <a:p>
            <a:pPr marL="228600" lvl="0" indent="-188595" algn="l" rtl="0">
              <a:lnSpc>
                <a:spcPct val="150000"/>
              </a:lnSpc>
              <a:spcBef>
                <a:spcPts val="0"/>
              </a:spcBef>
              <a:spcAft>
                <a:spcPts val="0"/>
              </a:spcAft>
              <a:buClr>
                <a:schemeClr val="dk1"/>
              </a:buClr>
              <a:buSzPct val="100000"/>
              <a:buChar char="•"/>
            </a:pPr>
            <a:r>
              <a:rPr lang="en-US"/>
              <a:t>EU Projects presentation</a:t>
            </a:r>
            <a:endParaRPr/>
          </a:p>
          <a:p>
            <a:pPr marL="685800" lvl="1" indent="-202882" algn="l" rtl="0">
              <a:lnSpc>
                <a:spcPct val="150000"/>
              </a:lnSpc>
              <a:spcBef>
                <a:spcPts val="0"/>
              </a:spcBef>
              <a:spcAft>
                <a:spcPts val="0"/>
              </a:spcAft>
              <a:buSzPct val="75000"/>
              <a:buChar char="•"/>
            </a:pPr>
            <a:r>
              <a:rPr lang="en-US"/>
              <a:t>myH@myH</a:t>
            </a:r>
            <a:endParaRPr/>
          </a:p>
          <a:p>
            <a:pPr marL="685800" lvl="1" indent="-202882" algn="l" rtl="0">
              <a:lnSpc>
                <a:spcPct val="150000"/>
              </a:lnSpc>
              <a:spcBef>
                <a:spcPts val="0"/>
              </a:spcBef>
              <a:spcAft>
                <a:spcPts val="0"/>
              </a:spcAft>
              <a:buSzPct val="75000"/>
              <a:buChar char="•"/>
            </a:pPr>
            <a:r>
              <a:rPr lang="en-US"/>
              <a:t>xShare </a:t>
            </a:r>
            <a:endParaRPr/>
          </a:p>
          <a:p>
            <a:pPr marL="228600" lvl="0" indent="-228600" algn="l" rtl="0">
              <a:lnSpc>
                <a:spcPct val="150000"/>
              </a:lnSpc>
              <a:spcBef>
                <a:spcPts val="0"/>
              </a:spcBef>
              <a:spcAft>
                <a:spcPts val="0"/>
              </a:spcAft>
              <a:buSzPct val="101152"/>
              <a:buChar char="•"/>
            </a:pPr>
            <a:r>
              <a:rPr lang="en-US"/>
              <a:t>EUDI Wallet presentation</a:t>
            </a:r>
            <a:endParaRPr/>
          </a:p>
          <a:p>
            <a:pPr marL="228600" lvl="0" indent="-188595" algn="l" rtl="0">
              <a:lnSpc>
                <a:spcPct val="150000"/>
              </a:lnSpc>
              <a:spcBef>
                <a:spcPts val="0"/>
              </a:spcBef>
              <a:spcAft>
                <a:spcPts val="0"/>
              </a:spcAft>
              <a:buClr>
                <a:schemeClr val="dk1"/>
              </a:buClr>
              <a:buSzPct val="100000"/>
              <a:buChar char="•"/>
            </a:pPr>
            <a:r>
              <a:rPr lang="en-US"/>
              <a:t>Use cases in the projects </a:t>
            </a:r>
            <a:endParaRPr/>
          </a:p>
          <a:p>
            <a:pPr marL="228600" lvl="0" indent="-188595" algn="l" rtl="0">
              <a:lnSpc>
                <a:spcPct val="150000"/>
              </a:lnSpc>
              <a:spcBef>
                <a:spcPts val="0"/>
              </a:spcBef>
              <a:spcAft>
                <a:spcPts val="0"/>
              </a:spcAft>
              <a:buClr>
                <a:schemeClr val="dk1"/>
              </a:buClr>
              <a:buSzPct val="100000"/>
              <a:buChar char="•"/>
            </a:pPr>
            <a:r>
              <a:rPr lang="en-US"/>
              <a:t>Q&amp;A</a:t>
            </a:r>
            <a:endParaRPr/>
          </a:p>
          <a:p>
            <a:pPr marL="228600" lvl="0" indent="-188595" algn="l" rtl="0">
              <a:lnSpc>
                <a:spcPct val="150000"/>
              </a:lnSpc>
              <a:spcBef>
                <a:spcPts val="0"/>
              </a:spcBef>
              <a:spcAft>
                <a:spcPts val="0"/>
              </a:spcAft>
              <a:buClr>
                <a:schemeClr val="dk1"/>
              </a:buClr>
              <a:buSzPct val="100000"/>
              <a:buChar char="•"/>
            </a:pPr>
            <a:r>
              <a:rPr lang="en-US"/>
              <a:t>Testing Lab in EU Projects</a:t>
            </a:r>
            <a:endParaRPr/>
          </a:p>
          <a:p>
            <a:pPr marL="228600" lvl="0" indent="-188595" algn="l" rtl="0">
              <a:lnSpc>
                <a:spcPct val="150000"/>
              </a:lnSpc>
              <a:spcBef>
                <a:spcPts val="0"/>
              </a:spcBef>
              <a:spcAft>
                <a:spcPts val="0"/>
              </a:spcAft>
              <a:buClr>
                <a:schemeClr val="dk1"/>
              </a:buClr>
              <a:buSzPct val="100000"/>
              <a:buChar char="•"/>
            </a:pPr>
            <a:r>
              <a:rPr lang="en-US"/>
              <a:t>Continuous testing session for EHDS </a:t>
            </a:r>
            <a:endParaRPr/>
          </a:p>
          <a:p>
            <a:pPr marL="228600" lvl="0" indent="-188595" algn="l" rtl="0">
              <a:lnSpc>
                <a:spcPct val="150000"/>
              </a:lnSpc>
              <a:spcBef>
                <a:spcPts val="0"/>
              </a:spcBef>
              <a:spcAft>
                <a:spcPts val="0"/>
              </a:spcAft>
              <a:buClr>
                <a:schemeClr val="dk1"/>
              </a:buClr>
              <a:buSzPct val="100000"/>
              <a:buChar char="•"/>
            </a:pPr>
            <a:r>
              <a:rPr lang="en-US"/>
              <a:t>Gazelle presentation and demo </a:t>
            </a:r>
            <a:endParaRPr/>
          </a:p>
          <a:p>
            <a:pPr marL="228600" lvl="0" indent="-188595" algn="l" rtl="0">
              <a:lnSpc>
                <a:spcPct val="150000"/>
              </a:lnSpc>
              <a:spcBef>
                <a:spcPts val="0"/>
              </a:spcBef>
              <a:spcAft>
                <a:spcPts val="0"/>
              </a:spcAft>
              <a:buClr>
                <a:schemeClr val="dk1"/>
              </a:buClr>
              <a:buSzPct val="100000"/>
              <a:buChar char="•"/>
            </a:pPr>
            <a:r>
              <a:rPr lang="en-US"/>
              <a:t>Wrap up and connection with the other webinars</a:t>
            </a:r>
            <a:endParaRPr/>
          </a:p>
          <a:p>
            <a:pPr marL="228600" lvl="0" indent="-188595" algn="l" rtl="0">
              <a:lnSpc>
                <a:spcPct val="150000"/>
              </a:lnSpc>
              <a:spcBef>
                <a:spcPts val="0"/>
              </a:spcBef>
              <a:spcAft>
                <a:spcPts val="0"/>
              </a:spcAft>
              <a:buClr>
                <a:schemeClr val="dk1"/>
              </a:buClr>
              <a:buSzPct val="100000"/>
              <a:buChar char="•"/>
            </a:pPr>
            <a:r>
              <a:rPr lang="en-US"/>
              <a:t>Logistics of the Finnish Health Data Hackathon</a:t>
            </a:r>
            <a:endParaRPr/>
          </a:p>
          <a:p>
            <a:pPr marL="228600" lvl="0" indent="-228600" algn="l" rtl="0">
              <a:lnSpc>
                <a:spcPct val="150000"/>
              </a:lnSpc>
              <a:spcBef>
                <a:spcPts val="0"/>
              </a:spcBef>
              <a:spcAft>
                <a:spcPts val="0"/>
              </a:spcAft>
              <a:buSzPct val="100000"/>
              <a:buChar char="•"/>
            </a:pPr>
            <a:r>
              <a:rPr lang="en-US"/>
              <a:t>Q&amp;A</a:t>
            </a:r>
            <a:endParaRPr/>
          </a:p>
        </p:txBody>
      </p:sp>
      <p:grpSp>
        <p:nvGrpSpPr>
          <p:cNvPr id="109" name="Google Shape;109;p3"/>
          <p:cNvGrpSpPr/>
          <p:nvPr/>
        </p:nvGrpSpPr>
        <p:grpSpPr>
          <a:xfrm>
            <a:off x="8545287" y="1690688"/>
            <a:ext cx="2808513" cy="3405115"/>
            <a:chOff x="8545287" y="1690688"/>
            <a:chExt cx="2808513" cy="3405115"/>
          </a:xfrm>
        </p:grpSpPr>
        <p:pic>
          <p:nvPicPr>
            <p:cNvPr id="110" name="Google Shape;110;p3"/>
            <p:cNvPicPr preferRelativeResize="0"/>
            <p:nvPr/>
          </p:nvPicPr>
          <p:blipFill rotWithShape="1">
            <a:blip r:embed="rId3">
              <a:alphaModFix/>
            </a:blip>
            <a:srcRect/>
            <a:stretch/>
          </p:blipFill>
          <p:spPr>
            <a:xfrm>
              <a:off x="8545287" y="1690688"/>
              <a:ext cx="2808513" cy="2808513"/>
            </a:xfrm>
            <a:prstGeom prst="rect">
              <a:avLst/>
            </a:prstGeom>
            <a:noFill/>
            <a:ln>
              <a:noFill/>
            </a:ln>
          </p:spPr>
        </p:pic>
        <p:sp>
          <p:nvSpPr>
            <p:cNvPr id="111" name="Google Shape;111;p3"/>
            <p:cNvSpPr txBox="1"/>
            <p:nvPr/>
          </p:nvSpPr>
          <p:spPr>
            <a:xfrm>
              <a:off x="8545287" y="4634138"/>
              <a:ext cx="280851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fhir.fi/hackathon</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3b1432d2eb4_0_98"/>
          <p:cNvSpPr txBox="1">
            <a:spLocks noGrp="1"/>
          </p:cNvSpPr>
          <p:nvPr>
            <p:ph type="title"/>
          </p:nvPr>
        </p:nvSpPr>
        <p:spPr>
          <a:xfrm>
            <a:off x="534875" y="365125"/>
            <a:ext cx="11289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4400"/>
              <a:buFont typeface="Arial Black"/>
              <a:buNone/>
            </a:pPr>
            <a:r>
              <a:rPr lang="en-US" b="1">
                <a:solidFill>
                  <a:srgbClr val="03416D"/>
                </a:solidFill>
                <a:latin typeface="Arial Black"/>
                <a:ea typeface="Arial Black"/>
                <a:cs typeface="Arial Black"/>
                <a:sym typeface="Arial Black"/>
              </a:rPr>
              <a:t>The Lab concept</a:t>
            </a:r>
            <a:endParaRPr b="1">
              <a:solidFill>
                <a:srgbClr val="03416D"/>
              </a:solidFill>
              <a:latin typeface="Arial Black"/>
              <a:ea typeface="Arial Black"/>
              <a:cs typeface="Arial Black"/>
              <a:sym typeface="Arial Black"/>
            </a:endParaRPr>
          </a:p>
        </p:txBody>
      </p:sp>
      <p:pic>
        <p:nvPicPr>
          <p:cNvPr id="294" name="Google Shape;294;g3b1432d2eb4_0_98"/>
          <p:cNvPicPr preferRelativeResize="0"/>
          <p:nvPr/>
        </p:nvPicPr>
        <p:blipFill rotWithShape="1">
          <a:blip r:embed="rId3">
            <a:alphaModFix/>
          </a:blip>
          <a:srcRect/>
          <a:stretch/>
        </p:blipFill>
        <p:spPr>
          <a:xfrm>
            <a:off x="651850" y="1523175"/>
            <a:ext cx="10714477" cy="50550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3b1432d2eb4_0_104"/>
          <p:cNvSpPr txBox="1">
            <a:spLocks noGrp="1"/>
          </p:cNvSpPr>
          <p:nvPr>
            <p:ph type="title"/>
          </p:nvPr>
        </p:nvSpPr>
        <p:spPr>
          <a:xfrm>
            <a:off x="534875" y="365125"/>
            <a:ext cx="11289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4400"/>
              <a:buFont typeface="Arial Black"/>
              <a:buNone/>
            </a:pPr>
            <a:r>
              <a:rPr lang="en-US" b="1">
                <a:solidFill>
                  <a:srgbClr val="03416D"/>
                </a:solidFill>
                <a:latin typeface="Arial Black"/>
                <a:ea typeface="Arial Black"/>
                <a:cs typeface="Arial Black"/>
                <a:sym typeface="Arial Black"/>
              </a:rPr>
              <a:t>Ecosystem of connected testing tools</a:t>
            </a:r>
            <a:endParaRPr b="1">
              <a:solidFill>
                <a:srgbClr val="03416D"/>
              </a:solidFill>
              <a:latin typeface="Arial Black"/>
              <a:ea typeface="Arial Black"/>
              <a:cs typeface="Arial Black"/>
              <a:sym typeface="Arial Black"/>
            </a:endParaRPr>
          </a:p>
        </p:txBody>
      </p:sp>
      <p:pic>
        <p:nvPicPr>
          <p:cNvPr id="300" name="Google Shape;300;g3b1432d2eb4_0_104"/>
          <p:cNvPicPr preferRelativeResize="0"/>
          <p:nvPr/>
        </p:nvPicPr>
        <p:blipFill rotWithShape="1">
          <a:blip r:embed="rId3">
            <a:alphaModFix/>
          </a:blip>
          <a:srcRect/>
          <a:stretch/>
        </p:blipFill>
        <p:spPr>
          <a:xfrm>
            <a:off x="786029" y="1690824"/>
            <a:ext cx="10389273" cy="4921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FAFF"/>
        </a:solidFill>
        <a:effectLst/>
      </p:bgPr>
    </p:bg>
    <p:spTree>
      <p:nvGrpSpPr>
        <p:cNvPr id="1" name="Shape 305"/>
        <p:cNvGrpSpPr/>
        <p:nvPr/>
      </p:nvGrpSpPr>
      <p:grpSpPr>
        <a:xfrm>
          <a:off x="0" y="0"/>
          <a:ext cx="0" cy="0"/>
          <a:chOff x="0" y="0"/>
          <a:chExt cx="0" cy="0"/>
        </a:xfrm>
      </p:grpSpPr>
      <p:sp>
        <p:nvSpPr>
          <p:cNvPr id="306" name="Google Shape;306;g3b1432d2eb4_0_110"/>
          <p:cNvSpPr txBox="1">
            <a:spLocks noGrp="1"/>
          </p:cNvSpPr>
          <p:nvPr>
            <p:ph type="ctrTitle"/>
          </p:nvPr>
        </p:nvSpPr>
        <p:spPr>
          <a:xfrm>
            <a:off x="1524000" y="1808165"/>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3416D"/>
              </a:buClr>
              <a:buSzPts val="6000"/>
              <a:buFont typeface="Arial Black"/>
              <a:buNone/>
            </a:pPr>
            <a:r>
              <a:rPr lang="en-US" b="1">
                <a:solidFill>
                  <a:srgbClr val="03416D"/>
                </a:solidFill>
                <a:latin typeface="Arial Black"/>
                <a:ea typeface="Arial Black"/>
                <a:cs typeface="Arial Black"/>
                <a:sym typeface="Arial Black"/>
              </a:rPr>
              <a:t>Continuous Testing Session for EHDS</a:t>
            </a:r>
            <a:endParaRPr b="1">
              <a:solidFill>
                <a:srgbClr val="03416D"/>
              </a:solidFill>
              <a:latin typeface="Arial Black"/>
              <a:ea typeface="Arial Black"/>
              <a:cs typeface="Arial Black"/>
              <a:sym typeface="Arial Black"/>
            </a:endParaRPr>
          </a:p>
        </p:txBody>
      </p:sp>
      <p:sp>
        <p:nvSpPr>
          <p:cNvPr id="307" name="Google Shape;307;g3b1432d2eb4_0_110"/>
          <p:cNvSpPr txBox="1">
            <a:spLocks noGrp="1"/>
          </p:cNvSpPr>
          <p:nvPr>
            <p:ph type="subTitle" idx="1"/>
          </p:nvPr>
        </p:nvSpPr>
        <p:spPr>
          <a:xfrm>
            <a:off x="630450" y="4851775"/>
            <a:ext cx="109311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chemeClr val="dk1"/>
              </a:buClr>
              <a:buSzPts val="2400"/>
              <a:buNone/>
            </a:pPr>
            <a:r>
              <a:rPr lang="en-US" sz="3500" i="1"/>
              <a:t>Nicole Veggiotti,</a:t>
            </a:r>
            <a:endParaRPr sz="3500" i="1"/>
          </a:p>
          <a:p>
            <a:pPr marL="0" lvl="0" indent="0" algn="ctr" rtl="0">
              <a:lnSpc>
                <a:spcPct val="90000"/>
              </a:lnSpc>
              <a:spcBef>
                <a:spcPts val="1000"/>
              </a:spcBef>
              <a:spcAft>
                <a:spcPts val="0"/>
              </a:spcAft>
              <a:buClr>
                <a:schemeClr val="dk1"/>
              </a:buClr>
              <a:buSzPts val="2400"/>
              <a:buNone/>
            </a:pPr>
            <a:r>
              <a:rPr lang="en-US" sz="3500" i="1"/>
              <a:t>IHE Catalyst European Affairs Project Owner</a:t>
            </a:r>
            <a:endParaRPr sz="3500" i="1"/>
          </a:p>
        </p:txBody>
      </p:sp>
      <p:pic>
        <p:nvPicPr>
          <p:cNvPr id="308" name="Google Shape;308;g3b1432d2eb4_0_110"/>
          <p:cNvPicPr preferRelativeResize="0"/>
          <p:nvPr/>
        </p:nvPicPr>
        <p:blipFill rotWithShape="1">
          <a:blip r:embed="rId3">
            <a:alphaModFix/>
          </a:blip>
          <a:srcRect/>
          <a:stretch/>
        </p:blipFill>
        <p:spPr>
          <a:xfrm>
            <a:off x="3801836" y="818416"/>
            <a:ext cx="4588325" cy="59101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3b1432d2eb4_0_117"/>
          <p:cNvSpPr txBox="1">
            <a:spLocks noGrp="1"/>
          </p:cNvSpPr>
          <p:nvPr>
            <p:ph type="title"/>
          </p:nvPr>
        </p:nvSpPr>
        <p:spPr>
          <a:xfrm>
            <a:off x="534875" y="365125"/>
            <a:ext cx="11289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4400"/>
              <a:buFont typeface="Arial Black"/>
              <a:buNone/>
            </a:pPr>
            <a:r>
              <a:rPr lang="en-US" b="1">
                <a:solidFill>
                  <a:srgbClr val="03416D"/>
                </a:solidFill>
                <a:latin typeface="Arial Black"/>
                <a:ea typeface="Arial Black"/>
                <a:cs typeface="Arial Black"/>
                <a:sym typeface="Arial Black"/>
              </a:rPr>
              <a:t>Continuous Testing Session for EHDS</a:t>
            </a:r>
            <a:endParaRPr b="1">
              <a:solidFill>
                <a:srgbClr val="03416D"/>
              </a:solidFill>
              <a:latin typeface="Arial Black"/>
              <a:ea typeface="Arial Black"/>
              <a:cs typeface="Arial Black"/>
              <a:sym typeface="Arial Black"/>
            </a:endParaRPr>
          </a:p>
        </p:txBody>
      </p:sp>
      <p:sp>
        <p:nvSpPr>
          <p:cNvPr id="314" name="Google Shape;314;g3b1432d2eb4_0_117"/>
          <p:cNvSpPr txBox="1">
            <a:spLocks noGrp="1"/>
          </p:cNvSpPr>
          <p:nvPr>
            <p:ph type="body" idx="1"/>
          </p:nvPr>
        </p:nvSpPr>
        <p:spPr>
          <a:xfrm>
            <a:off x="5900375" y="1271529"/>
            <a:ext cx="5924400" cy="46122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1800"/>
              <a:buNone/>
            </a:pPr>
            <a:r>
              <a:rPr lang="en-US" sz="2700"/>
              <a:t>The Continuous Testing Session for EHDS in support of EHDS-related projects serves as a preliminary and preparatory step towards the IHE Plugathon and Projectathon activities. It offers both a training opportunity and a chance for vendors to collaborate with support teams between events.</a:t>
            </a:r>
            <a:endParaRPr sz="2700"/>
          </a:p>
        </p:txBody>
      </p:sp>
      <p:pic>
        <p:nvPicPr>
          <p:cNvPr id="315" name="Google Shape;315;g3b1432d2eb4_0_117"/>
          <p:cNvPicPr preferRelativeResize="0"/>
          <p:nvPr/>
        </p:nvPicPr>
        <p:blipFill rotWithShape="1">
          <a:blip r:embed="rId3">
            <a:alphaModFix/>
          </a:blip>
          <a:srcRect/>
          <a:stretch/>
        </p:blipFill>
        <p:spPr>
          <a:xfrm>
            <a:off x="251450" y="2202625"/>
            <a:ext cx="5378700" cy="36810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3b1432d2eb4_0_124"/>
          <p:cNvSpPr txBox="1">
            <a:spLocks noGrp="1"/>
          </p:cNvSpPr>
          <p:nvPr>
            <p:ph type="title"/>
          </p:nvPr>
        </p:nvSpPr>
        <p:spPr>
          <a:xfrm>
            <a:off x="534875" y="365125"/>
            <a:ext cx="11289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4400"/>
              <a:buFont typeface="Arial Black"/>
              <a:buNone/>
            </a:pPr>
            <a:r>
              <a:rPr lang="en-US" b="1">
                <a:solidFill>
                  <a:srgbClr val="03416D"/>
                </a:solidFill>
                <a:latin typeface="Arial Black"/>
                <a:ea typeface="Arial Black"/>
                <a:cs typeface="Arial Black"/>
                <a:sym typeface="Arial Black"/>
              </a:rPr>
              <a:t>The three pillars</a:t>
            </a:r>
            <a:endParaRPr b="1">
              <a:solidFill>
                <a:srgbClr val="03416D"/>
              </a:solidFill>
              <a:latin typeface="Arial Black"/>
              <a:ea typeface="Arial Black"/>
              <a:cs typeface="Arial Black"/>
              <a:sym typeface="Arial Black"/>
            </a:endParaRPr>
          </a:p>
        </p:txBody>
      </p:sp>
      <p:sp>
        <p:nvSpPr>
          <p:cNvPr id="321" name="Google Shape;321;g3b1432d2eb4_0_124"/>
          <p:cNvSpPr txBox="1">
            <a:spLocks noGrp="1"/>
          </p:cNvSpPr>
          <p:nvPr>
            <p:ph type="body" idx="1"/>
          </p:nvPr>
        </p:nvSpPr>
        <p:spPr>
          <a:xfrm>
            <a:off x="838200" y="1711007"/>
            <a:ext cx="10515600" cy="5032500"/>
          </a:xfrm>
          <a:prstGeom prst="rect">
            <a:avLst/>
          </a:prstGeom>
          <a:noFill/>
          <a:ln>
            <a:noFill/>
          </a:ln>
        </p:spPr>
        <p:txBody>
          <a:bodyPr spcFirstLastPara="1" wrap="square" lIns="91425" tIns="45700" rIns="91425" bIns="45700" anchor="t" anchorCtr="0">
            <a:normAutofit fontScale="92500" lnSpcReduction="10000"/>
          </a:bodyPr>
          <a:lstStyle/>
          <a:p>
            <a:pPr marL="0" lvl="0" indent="0" algn="just" rtl="0">
              <a:lnSpc>
                <a:spcPct val="150000"/>
              </a:lnSpc>
              <a:spcBef>
                <a:spcPts val="0"/>
              </a:spcBef>
              <a:spcAft>
                <a:spcPts val="0"/>
              </a:spcAft>
              <a:buSzPct val="71621"/>
              <a:buNone/>
            </a:pPr>
            <a:r>
              <a:rPr lang="en-US" sz="2717" b="1">
                <a:solidFill>
                  <a:srgbClr val="03416D"/>
                </a:solidFill>
              </a:rPr>
              <a:t>No-peer testing:</a:t>
            </a:r>
            <a:r>
              <a:rPr lang="en-US" sz="2717"/>
              <a:t> The focus will be on validator and simulator-based testing, without peer-to-peer evaluations.  In IHE, no-peer testing is conducted without live partner systems. </a:t>
            </a:r>
            <a:endParaRPr sz="2717"/>
          </a:p>
          <a:p>
            <a:pPr marL="0" lvl="0" indent="0" algn="just" rtl="0">
              <a:lnSpc>
                <a:spcPct val="150000"/>
              </a:lnSpc>
              <a:spcBef>
                <a:spcPts val="0"/>
              </a:spcBef>
              <a:spcAft>
                <a:spcPts val="0"/>
              </a:spcAft>
              <a:buSzPct val="71621"/>
              <a:buNone/>
            </a:pPr>
            <a:r>
              <a:rPr lang="en-US" sz="2717" b="1">
                <a:solidFill>
                  <a:srgbClr val="03416D"/>
                </a:solidFill>
              </a:rPr>
              <a:t>Facilitators: </a:t>
            </a:r>
            <a:r>
              <a:rPr lang="en-US" sz="2717"/>
              <a:t>A facilitator is a Subject Matter Expert (SME) who will follow, help and guide participants in the will accompany participants throughout the process, offering guidance and support to ensure they are prepared for the event.</a:t>
            </a:r>
            <a:endParaRPr sz="2717"/>
          </a:p>
          <a:p>
            <a:pPr marL="0" lvl="0" indent="0" algn="just" rtl="0">
              <a:lnSpc>
                <a:spcPct val="150000"/>
              </a:lnSpc>
              <a:spcBef>
                <a:spcPts val="0"/>
              </a:spcBef>
              <a:spcAft>
                <a:spcPts val="0"/>
              </a:spcAft>
              <a:buSzPct val="71621"/>
              <a:buNone/>
            </a:pPr>
            <a:r>
              <a:rPr lang="en-US" sz="2717" b="1">
                <a:solidFill>
                  <a:srgbClr val="03416D"/>
                </a:solidFill>
              </a:rPr>
              <a:t>Online space:</a:t>
            </a:r>
            <a:r>
              <a:rPr lang="en-US" sz="2717"/>
              <a:t> To support communication and collaboration, participants will also be included in a dedicated Zulip channel, organized by domains. </a:t>
            </a:r>
            <a:endParaRPr sz="2717"/>
          </a:p>
          <a:p>
            <a:pPr marL="0" lvl="0" indent="0" algn="just" rtl="0">
              <a:lnSpc>
                <a:spcPct val="150000"/>
              </a:lnSpc>
              <a:spcBef>
                <a:spcPts val="0"/>
              </a:spcBef>
              <a:spcAft>
                <a:spcPts val="0"/>
              </a:spcAft>
              <a:buSzPct val="71621"/>
              <a:buNone/>
            </a:pPr>
            <a:endParaRPr sz="2717"/>
          </a:p>
          <a:p>
            <a:pPr marL="0" lvl="0" indent="0" algn="l" rtl="0">
              <a:lnSpc>
                <a:spcPct val="150000"/>
              </a:lnSpc>
              <a:spcBef>
                <a:spcPts val="0"/>
              </a:spcBef>
              <a:spcAft>
                <a:spcPts val="0"/>
              </a:spcAft>
              <a:buSzPct val="74844"/>
              <a:buNone/>
            </a:pPr>
            <a:endParaRPr sz="2600" b="1">
              <a:solidFill>
                <a:srgbClr val="03416D"/>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3b1432d2eb4_0_129"/>
          <p:cNvSpPr txBox="1">
            <a:spLocks noGrp="1"/>
          </p:cNvSpPr>
          <p:nvPr>
            <p:ph type="title"/>
          </p:nvPr>
        </p:nvSpPr>
        <p:spPr>
          <a:xfrm>
            <a:off x="534875" y="365125"/>
            <a:ext cx="11289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4400"/>
              <a:buFont typeface="Arial Black"/>
              <a:buNone/>
            </a:pPr>
            <a:r>
              <a:rPr lang="en-US" b="1">
                <a:solidFill>
                  <a:srgbClr val="03416D"/>
                </a:solidFill>
                <a:latin typeface="Arial Black"/>
                <a:ea typeface="Arial Black"/>
                <a:cs typeface="Arial Black"/>
                <a:sym typeface="Arial Black"/>
              </a:rPr>
              <a:t>New things are coming..</a:t>
            </a:r>
            <a:endParaRPr b="1">
              <a:solidFill>
                <a:srgbClr val="03416D"/>
              </a:solidFill>
              <a:latin typeface="Arial Black"/>
              <a:ea typeface="Arial Black"/>
              <a:cs typeface="Arial Black"/>
              <a:sym typeface="Arial Black"/>
            </a:endParaRPr>
          </a:p>
        </p:txBody>
      </p:sp>
      <p:sp>
        <p:nvSpPr>
          <p:cNvPr id="327" name="Google Shape;327;g3b1432d2eb4_0_129"/>
          <p:cNvSpPr txBox="1">
            <a:spLocks noGrp="1"/>
          </p:cNvSpPr>
          <p:nvPr>
            <p:ph type="body" idx="1"/>
          </p:nvPr>
        </p:nvSpPr>
        <p:spPr>
          <a:xfrm>
            <a:off x="838200" y="1711007"/>
            <a:ext cx="10515600" cy="5032500"/>
          </a:xfrm>
          <a:prstGeom prst="rect">
            <a:avLst/>
          </a:prstGeom>
          <a:noFill/>
          <a:ln>
            <a:noFill/>
          </a:ln>
        </p:spPr>
        <p:txBody>
          <a:bodyPr spcFirstLastPara="1" wrap="square" lIns="91425" tIns="45700" rIns="91425" bIns="45700" anchor="t" anchorCtr="0">
            <a:normAutofit/>
          </a:bodyPr>
          <a:lstStyle/>
          <a:p>
            <a:pPr marL="0" lvl="0" indent="0" algn="just" rtl="0">
              <a:lnSpc>
                <a:spcPct val="150000"/>
              </a:lnSpc>
              <a:spcBef>
                <a:spcPts val="0"/>
              </a:spcBef>
              <a:spcAft>
                <a:spcPts val="0"/>
              </a:spcAft>
              <a:buSzPts val="1800"/>
              <a:buNone/>
            </a:pPr>
            <a:r>
              <a:rPr lang="en-US" sz="2717"/>
              <a:t>We will adapt the Continuous Testing Session for EHDS based on the requirements and needs of these projects</a:t>
            </a:r>
            <a:endParaRPr sz="2717"/>
          </a:p>
          <a:p>
            <a:pPr marL="0" lvl="0" indent="0" algn="just" rtl="0">
              <a:lnSpc>
                <a:spcPct val="150000"/>
              </a:lnSpc>
              <a:spcBef>
                <a:spcPts val="0"/>
              </a:spcBef>
              <a:spcAft>
                <a:spcPts val="0"/>
              </a:spcAft>
              <a:buSzPts val="1800"/>
              <a:buNone/>
            </a:pPr>
            <a:r>
              <a:rPr lang="en-US" sz="2717"/>
              <a:t>Putting new things into practice like:</a:t>
            </a:r>
            <a:endParaRPr sz="2717"/>
          </a:p>
          <a:p>
            <a:pPr marL="457200" lvl="0" indent="-401170" algn="just" rtl="0">
              <a:lnSpc>
                <a:spcPct val="150000"/>
              </a:lnSpc>
              <a:spcBef>
                <a:spcPts val="0"/>
              </a:spcBef>
              <a:spcAft>
                <a:spcPts val="0"/>
              </a:spcAft>
              <a:buSzPts val="2718"/>
              <a:buChar char="•"/>
            </a:pPr>
            <a:r>
              <a:rPr lang="en-US" sz="2717"/>
              <a:t>new validators and introduction of simulators </a:t>
            </a:r>
            <a:endParaRPr sz="2717"/>
          </a:p>
          <a:p>
            <a:pPr marL="457200" lvl="0" indent="-401170" algn="just" rtl="0">
              <a:lnSpc>
                <a:spcPct val="150000"/>
              </a:lnSpc>
              <a:spcBef>
                <a:spcPts val="0"/>
              </a:spcBef>
              <a:spcAft>
                <a:spcPts val="0"/>
              </a:spcAft>
              <a:buSzPts val="2718"/>
              <a:buChar char="•"/>
            </a:pPr>
            <a:r>
              <a:rPr lang="en-US" sz="2717"/>
              <a:t>peer-to-peer testing</a:t>
            </a:r>
            <a:endParaRPr sz="2717"/>
          </a:p>
          <a:p>
            <a:pPr marL="457200" lvl="0" indent="-401170" algn="just" rtl="0">
              <a:lnSpc>
                <a:spcPct val="150000"/>
              </a:lnSpc>
              <a:spcBef>
                <a:spcPts val="0"/>
              </a:spcBef>
              <a:spcAft>
                <a:spcPts val="0"/>
              </a:spcAft>
              <a:buSzPts val="2718"/>
              <a:buChar char="•"/>
            </a:pPr>
            <a:r>
              <a:rPr lang="en-US" sz="2717"/>
              <a:t>automated test cases   </a:t>
            </a:r>
            <a:endParaRPr sz="2717"/>
          </a:p>
          <a:p>
            <a:pPr marL="0" lvl="0" indent="0" algn="just" rtl="0">
              <a:lnSpc>
                <a:spcPct val="150000"/>
              </a:lnSpc>
              <a:spcBef>
                <a:spcPts val="0"/>
              </a:spcBef>
              <a:spcAft>
                <a:spcPts val="0"/>
              </a:spcAft>
              <a:buSzPts val="1800"/>
              <a:buNone/>
            </a:pPr>
            <a:endParaRPr sz="2717"/>
          </a:p>
          <a:p>
            <a:pPr marL="0" lvl="0" indent="0" algn="l" rtl="0">
              <a:lnSpc>
                <a:spcPct val="150000"/>
              </a:lnSpc>
              <a:spcBef>
                <a:spcPts val="0"/>
              </a:spcBef>
              <a:spcAft>
                <a:spcPts val="0"/>
              </a:spcAft>
              <a:buSzPts val="1800"/>
              <a:buNone/>
            </a:pPr>
            <a:endParaRPr sz="2600" b="1">
              <a:solidFill>
                <a:srgbClr val="03416D"/>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FAFF"/>
        </a:solidFill>
        <a:effectLst/>
      </p:bgPr>
    </p:bg>
    <p:spTree>
      <p:nvGrpSpPr>
        <p:cNvPr id="1" name="Shape 332"/>
        <p:cNvGrpSpPr/>
        <p:nvPr/>
      </p:nvGrpSpPr>
      <p:grpSpPr>
        <a:xfrm>
          <a:off x="0" y="0"/>
          <a:ext cx="0" cy="0"/>
          <a:chOff x="0" y="0"/>
          <a:chExt cx="0" cy="0"/>
        </a:xfrm>
      </p:grpSpPr>
      <p:sp>
        <p:nvSpPr>
          <p:cNvPr id="333" name="Google Shape;333;g3b1432d2eb4_0_134"/>
          <p:cNvSpPr txBox="1">
            <a:spLocks noGrp="1"/>
          </p:cNvSpPr>
          <p:nvPr>
            <p:ph type="ctrTitle"/>
          </p:nvPr>
        </p:nvSpPr>
        <p:spPr>
          <a:xfrm>
            <a:off x="1524000" y="1808165"/>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3416D"/>
              </a:buClr>
              <a:buSzPts val="6000"/>
              <a:buFont typeface="Arial Black"/>
              <a:buNone/>
            </a:pPr>
            <a:r>
              <a:rPr lang="en-US" b="1">
                <a:solidFill>
                  <a:srgbClr val="03416D"/>
                </a:solidFill>
                <a:latin typeface="Arial Black"/>
                <a:ea typeface="Arial Black"/>
                <a:cs typeface="Arial Black"/>
                <a:sym typeface="Arial Black"/>
              </a:rPr>
              <a:t>Gazelle Presentation</a:t>
            </a:r>
            <a:endParaRPr b="1">
              <a:solidFill>
                <a:srgbClr val="03416D"/>
              </a:solidFill>
              <a:latin typeface="Arial Black"/>
              <a:ea typeface="Arial Black"/>
              <a:cs typeface="Arial Black"/>
              <a:sym typeface="Arial Black"/>
            </a:endParaRPr>
          </a:p>
        </p:txBody>
      </p:sp>
      <p:sp>
        <p:nvSpPr>
          <p:cNvPr id="334" name="Google Shape;334;g3b1432d2eb4_0_134"/>
          <p:cNvSpPr txBox="1">
            <a:spLocks noGrp="1"/>
          </p:cNvSpPr>
          <p:nvPr>
            <p:ph type="subTitle" idx="1"/>
          </p:nvPr>
        </p:nvSpPr>
        <p:spPr>
          <a:xfrm>
            <a:off x="630450" y="4851775"/>
            <a:ext cx="109311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chemeClr val="dk1"/>
              </a:buClr>
              <a:buSzPts val="2400"/>
              <a:buNone/>
            </a:pPr>
            <a:r>
              <a:rPr lang="en-US" sz="3500" i="1"/>
              <a:t>Anne-Gaëlle Bergé</a:t>
            </a:r>
            <a:endParaRPr sz="3500" i="1"/>
          </a:p>
          <a:p>
            <a:pPr marL="0" lvl="0" indent="0" algn="ctr" rtl="0">
              <a:lnSpc>
                <a:spcPct val="90000"/>
              </a:lnSpc>
              <a:spcBef>
                <a:spcPts val="1000"/>
              </a:spcBef>
              <a:spcAft>
                <a:spcPts val="0"/>
              </a:spcAft>
              <a:buClr>
                <a:schemeClr val="dk1"/>
              </a:buClr>
              <a:buSzPts val="2400"/>
              <a:buNone/>
            </a:pPr>
            <a:r>
              <a:rPr lang="en-US" sz="3500" i="1"/>
              <a:t>IHE-Europe Connectathon technical manager</a:t>
            </a:r>
            <a:endParaRPr sz="3500" i="1"/>
          </a:p>
        </p:txBody>
      </p:sp>
      <p:pic>
        <p:nvPicPr>
          <p:cNvPr id="335" name="Google Shape;335;g3b1432d2eb4_0_134"/>
          <p:cNvPicPr preferRelativeResize="0"/>
          <p:nvPr/>
        </p:nvPicPr>
        <p:blipFill rotWithShape="1">
          <a:blip r:embed="rId3">
            <a:alphaModFix/>
          </a:blip>
          <a:srcRect/>
          <a:stretch/>
        </p:blipFill>
        <p:spPr>
          <a:xfrm>
            <a:off x="3801836" y="818416"/>
            <a:ext cx="4588325" cy="59101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3b1432d2eb4_0_141"/>
          <p:cNvSpPr txBox="1">
            <a:spLocks noGrp="1"/>
          </p:cNvSpPr>
          <p:nvPr>
            <p:ph type="title"/>
          </p:nvPr>
        </p:nvSpPr>
        <p:spPr>
          <a:xfrm>
            <a:off x="534875" y="365125"/>
            <a:ext cx="11289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4400"/>
              <a:buFont typeface="Arial Black"/>
              <a:buNone/>
            </a:pPr>
            <a:r>
              <a:rPr lang="en-US" b="1">
                <a:solidFill>
                  <a:srgbClr val="03416D"/>
                </a:solidFill>
                <a:latin typeface="Arial Black"/>
                <a:ea typeface="Arial Black"/>
                <a:cs typeface="Arial Black"/>
                <a:sym typeface="Arial Black"/>
              </a:rPr>
              <a:t>The mission of Gazelle</a:t>
            </a:r>
            <a:endParaRPr b="1">
              <a:solidFill>
                <a:srgbClr val="03416D"/>
              </a:solidFill>
              <a:latin typeface="Arial Black"/>
              <a:ea typeface="Arial Black"/>
              <a:cs typeface="Arial Black"/>
              <a:sym typeface="Arial Black"/>
            </a:endParaRPr>
          </a:p>
        </p:txBody>
      </p:sp>
      <p:sp>
        <p:nvSpPr>
          <p:cNvPr id="341" name="Google Shape;341;g3b1432d2eb4_0_141"/>
          <p:cNvSpPr txBox="1">
            <a:spLocks noGrp="1"/>
          </p:cNvSpPr>
          <p:nvPr>
            <p:ph type="body" idx="1"/>
          </p:nvPr>
        </p:nvSpPr>
        <p:spPr>
          <a:xfrm>
            <a:off x="838200" y="1711007"/>
            <a:ext cx="10515600" cy="5032500"/>
          </a:xfrm>
          <a:prstGeom prst="rect">
            <a:avLst/>
          </a:prstGeom>
          <a:noFill/>
          <a:ln>
            <a:noFill/>
          </a:ln>
        </p:spPr>
        <p:txBody>
          <a:bodyPr spcFirstLastPara="1" wrap="square" lIns="91425" tIns="45700" rIns="91425" bIns="45700" anchor="t" anchorCtr="0">
            <a:normAutofit/>
          </a:bodyPr>
          <a:lstStyle/>
          <a:p>
            <a:pPr marL="0" lvl="0" indent="0" algn="just" rtl="0">
              <a:lnSpc>
                <a:spcPct val="150000"/>
              </a:lnSpc>
              <a:spcBef>
                <a:spcPts val="0"/>
              </a:spcBef>
              <a:spcAft>
                <a:spcPts val="0"/>
              </a:spcAft>
              <a:buSzPts val="1800"/>
              <a:buNone/>
            </a:pPr>
            <a:r>
              <a:rPr lang="en-US" sz="2717" b="1">
                <a:solidFill>
                  <a:srgbClr val="03416D"/>
                </a:solidFill>
              </a:rPr>
              <a:t>Enforce</a:t>
            </a:r>
            <a:r>
              <a:rPr lang="en-US" sz="2717"/>
              <a:t> interoperability standards by relying on tests</a:t>
            </a:r>
            <a:endParaRPr sz="2717"/>
          </a:p>
          <a:p>
            <a:pPr marL="0" lvl="0" indent="0" algn="just" rtl="0">
              <a:lnSpc>
                <a:spcPct val="150000"/>
              </a:lnSpc>
              <a:spcBef>
                <a:spcPts val="0"/>
              </a:spcBef>
              <a:spcAft>
                <a:spcPts val="0"/>
              </a:spcAft>
              <a:buSzPts val="1800"/>
              <a:buNone/>
            </a:pPr>
            <a:endParaRPr sz="2717"/>
          </a:p>
          <a:p>
            <a:pPr marL="0" lvl="0" indent="0" algn="l" rtl="0">
              <a:lnSpc>
                <a:spcPct val="150000"/>
              </a:lnSpc>
              <a:spcBef>
                <a:spcPts val="0"/>
              </a:spcBef>
              <a:spcAft>
                <a:spcPts val="0"/>
              </a:spcAft>
              <a:buSzPts val="1800"/>
              <a:buNone/>
            </a:pPr>
            <a:endParaRPr sz="2600" b="1">
              <a:solidFill>
                <a:srgbClr val="03416D"/>
              </a:solidFill>
            </a:endParaRPr>
          </a:p>
        </p:txBody>
      </p:sp>
      <p:pic>
        <p:nvPicPr>
          <p:cNvPr id="342" name="Google Shape;342;g3b1432d2eb4_0_141" title="LOGO.png"/>
          <p:cNvPicPr preferRelativeResize="0"/>
          <p:nvPr/>
        </p:nvPicPr>
        <p:blipFill rotWithShape="1">
          <a:blip r:embed="rId3">
            <a:alphaModFix/>
          </a:blip>
          <a:srcRect/>
          <a:stretch/>
        </p:blipFill>
        <p:spPr>
          <a:xfrm>
            <a:off x="9894375" y="99071"/>
            <a:ext cx="2166175" cy="1432100"/>
          </a:xfrm>
          <a:prstGeom prst="rect">
            <a:avLst/>
          </a:prstGeom>
          <a:noFill/>
          <a:ln>
            <a:noFill/>
          </a:ln>
        </p:spPr>
      </p:pic>
      <p:pic>
        <p:nvPicPr>
          <p:cNvPr id="343" name="Google Shape;343;g3b1432d2eb4_0_141"/>
          <p:cNvPicPr preferRelativeResize="0"/>
          <p:nvPr/>
        </p:nvPicPr>
        <p:blipFill rotWithShape="1">
          <a:blip r:embed="rId4">
            <a:alphaModFix/>
          </a:blip>
          <a:srcRect t="3184"/>
          <a:stretch/>
        </p:blipFill>
        <p:spPr>
          <a:xfrm>
            <a:off x="1995134" y="2575975"/>
            <a:ext cx="1238086" cy="1359132"/>
          </a:xfrm>
          <a:prstGeom prst="rect">
            <a:avLst/>
          </a:prstGeom>
          <a:noFill/>
          <a:ln>
            <a:noFill/>
          </a:ln>
        </p:spPr>
      </p:pic>
      <p:pic>
        <p:nvPicPr>
          <p:cNvPr id="344" name="Google Shape;344;g3b1432d2eb4_0_141"/>
          <p:cNvPicPr preferRelativeResize="0"/>
          <p:nvPr/>
        </p:nvPicPr>
        <p:blipFill rotWithShape="1">
          <a:blip r:embed="rId5">
            <a:alphaModFix/>
          </a:blip>
          <a:srcRect/>
          <a:stretch/>
        </p:blipFill>
        <p:spPr>
          <a:xfrm>
            <a:off x="5312017" y="2797468"/>
            <a:ext cx="1856606" cy="1802524"/>
          </a:xfrm>
          <a:prstGeom prst="rect">
            <a:avLst/>
          </a:prstGeom>
          <a:noFill/>
          <a:ln>
            <a:noFill/>
          </a:ln>
        </p:spPr>
      </p:pic>
      <p:pic>
        <p:nvPicPr>
          <p:cNvPr id="345" name="Google Shape;345;g3b1432d2eb4_0_141"/>
          <p:cNvPicPr preferRelativeResize="0"/>
          <p:nvPr/>
        </p:nvPicPr>
        <p:blipFill rotWithShape="1">
          <a:blip r:embed="rId6">
            <a:alphaModFix/>
          </a:blip>
          <a:srcRect/>
          <a:stretch/>
        </p:blipFill>
        <p:spPr>
          <a:xfrm>
            <a:off x="8826888" y="2716926"/>
            <a:ext cx="1992856" cy="1077232"/>
          </a:xfrm>
          <a:prstGeom prst="rect">
            <a:avLst/>
          </a:prstGeom>
          <a:noFill/>
          <a:ln>
            <a:noFill/>
          </a:ln>
        </p:spPr>
      </p:pic>
      <p:sp>
        <p:nvSpPr>
          <p:cNvPr id="346" name="Google Shape;346;g3b1432d2eb4_0_141"/>
          <p:cNvSpPr txBox="1"/>
          <p:nvPr/>
        </p:nvSpPr>
        <p:spPr>
          <a:xfrm>
            <a:off x="1610024" y="3945100"/>
            <a:ext cx="2124300" cy="447300"/>
          </a:xfrm>
          <a:prstGeom prst="rect">
            <a:avLst/>
          </a:prstGeom>
          <a:noFill/>
          <a:ln>
            <a:noFill/>
          </a:ln>
        </p:spPr>
        <p:txBody>
          <a:bodyPr spcFirstLastPara="1" wrap="square" lIns="106100" tIns="106100" rIns="106100" bIns="106100" anchor="t" anchorCtr="0">
            <a:noAutofit/>
          </a:bodyPr>
          <a:lstStyle/>
          <a:p>
            <a:pPr marL="0" marR="0" lvl="0" indent="0" algn="l" rtl="0">
              <a:lnSpc>
                <a:spcPct val="100000"/>
              </a:lnSpc>
              <a:spcBef>
                <a:spcPts val="0"/>
              </a:spcBef>
              <a:spcAft>
                <a:spcPts val="0"/>
              </a:spcAft>
              <a:buClr>
                <a:srgbClr val="000000"/>
              </a:buClr>
              <a:buSzPts val="2472"/>
              <a:buFont typeface="Arial"/>
              <a:buNone/>
            </a:pPr>
            <a:r>
              <a:rPr lang="en-US" sz="2472" b="1" i="0" u="none" strike="noStrike" cap="none">
                <a:solidFill>
                  <a:srgbClr val="03416D"/>
                </a:solidFill>
                <a:latin typeface="Arial"/>
                <a:ea typeface="Arial"/>
                <a:cs typeface="Arial"/>
                <a:sym typeface="Arial"/>
              </a:rPr>
              <a:t>Conformity</a:t>
            </a:r>
            <a:endParaRPr sz="2472" b="1" i="0" u="none" strike="noStrike" cap="none">
              <a:solidFill>
                <a:srgbClr val="03416D"/>
              </a:solidFill>
              <a:latin typeface="Arial"/>
              <a:ea typeface="Arial"/>
              <a:cs typeface="Arial"/>
              <a:sym typeface="Arial"/>
            </a:endParaRPr>
          </a:p>
        </p:txBody>
      </p:sp>
      <p:sp>
        <p:nvSpPr>
          <p:cNvPr id="347" name="Google Shape;347;g3b1432d2eb4_0_141"/>
          <p:cNvSpPr txBox="1"/>
          <p:nvPr/>
        </p:nvSpPr>
        <p:spPr>
          <a:xfrm>
            <a:off x="1354475" y="4385086"/>
            <a:ext cx="2519400" cy="657300"/>
          </a:xfrm>
          <a:prstGeom prst="rect">
            <a:avLst/>
          </a:prstGeom>
          <a:noFill/>
          <a:ln>
            <a:noFill/>
          </a:ln>
        </p:spPr>
        <p:txBody>
          <a:bodyPr spcFirstLastPara="1" wrap="square" lIns="106100" tIns="106100" rIns="106100" bIns="106100" anchor="t" anchorCtr="0">
            <a:noAutofit/>
          </a:bodyPr>
          <a:lstStyle/>
          <a:p>
            <a:pPr marL="0" marR="0" lvl="0" indent="0" algn="ctr" rtl="0">
              <a:lnSpc>
                <a:spcPct val="100000"/>
              </a:lnSpc>
              <a:spcBef>
                <a:spcPts val="0"/>
              </a:spcBef>
              <a:spcAft>
                <a:spcPts val="0"/>
              </a:spcAft>
              <a:buClr>
                <a:srgbClr val="000000"/>
              </a:buClr>
              <a:buSzPts val="1277"/>
              <a:buFont typeface="Arial"/>
              <a:buNone/>
            </a:pPr>
            <a:r>
              <a:rPr lang="en-US" sz="1744" b="0" i="0" u="none" strike="noStrike" cap="none">
                <a:solidFill>
                  <a:srgbClr val="000000"/>
                </a:solidFill>
                <a:latin typeface="Arial"/>
                <a:ea typeface="Arial"/>
                <a:cs typeface="Arial"/>
                <a:sym typeface="Arial"/>
              </a:rPr>
              <a:t>System tested alone with a validation tool to verify that it complies with the standard.</a:t>
            </a:r>
            <a:endParaRPr sz="1744"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48" name="Google Shape;348;g3b1432d2eb4_0_141"/>
          <p:cNvSpPr txBox="1"/>
          <p:nvPr/>
        </p:nvSpPr>
        <p:spPr>
          <a:xfrm>
            <a:off x="5536789" y="4678736"/>
            <a:ext cx="1634100" cy="447300"/>
          </a:xfrm>
          <a:prstGeom prst="rect">
            <a:avLst/>
          </a:prstGeom>
          <a:noFill/>
          <a:ln>
            <a:noFill/>
          </a:ln>
        </p:spPr>
        <p:txBody>
          <a:bodyPr spcFirstLastPara="1" wrap="square" lIns="106100" tIns="106100" rIns="106100" bIns="106100" anchor="t" anchorCtr="0">
            <a:noAutofit/>
          </a:bodyPr>
          <a:lstStyle/>
          <a:p>
            <a:pPr marL="0" marR="0" lvl="0" indent="0" algn="l" rtl="0">
              <a:lnSpc>
                <a:spcPct val="100000"/>
              </a:lnSpc>
              <a:spcBef>
                <a:spcPts val="0"/>
              </a:spcBef>
              <a:spcAft>
                <a:spcPts val="0"/>
              </a:spcAft>
              <a:buClr>
                <a:srgbClr val="000000"/>
              </a:buClr>
              <a:buSzPts val="2472"/>
              <a:buFont typeface="Arial"/>
              <a:buNone/>
            </a:pPr>
            <a:r>
              <a:rPr lang="en-US" sz="2472" b="1" i="0" u="none" strike="noStrike" cap="none">
                <a:solidFill>
                  <a:srgbClr val="03416D"/>
                </a:solidFill>
                <a:latin typeface="Arial"/>
                <a:ea typeface="Arial"/>
                <a:cs typeface="Arial"/>
                <a:sym typeface="Arial"/>
              </a:rPr>
              <a:t>Group</a:t>
            </a:r>
            <a:endParaRPr sz="2472" b="1" i="0" u="none" strike="noStrike" cap="none">
              <a:solidFill>
                <a:srgbClr val="03416D"/>
              </a:solidFill>
              <a:latin typeface="Arial"/>
              <a:ea typeface="Arial"/>
              <a:cs typeface="Arial"/>
              <a:sym typeface="Arial"/>
            </a:endParaRPr>
          </a:p>
        </p:txBody>
      </p:sp>
      <p:sp>
        <p:nvSpPr>
          <p:cNvPr id="349" name="Google Shape;349;g3b1432d2eb4_0_141"/>
          <p:cNvSpPr txBox="1"/>
          <p:nvPr/>
        </p:nvSpPr>
        <p:spPr>
          <a:xfrm>
            <a:off x="4579923" y="5204750"/>
            <a:ext cx="3199800" cy="657300"/>
          </a:xfrm>
          <a:prstGeom prst="rect">
            <a:avLst/>
          </a:prstGeom>
          <a:noFill/>
          <a:ln>
            <a:noFill/>
          </a:ln>
        </p:spPr>
        <p:txBody>
          <a:bodyPr spcFirstLastPara="1" wrap="square" lIns="106100" tIns="106100" rIns="106100" bIns="106100" anchor="t" anchorCtr="0">
            <a:noAutofit/>
          </a:bodyPr>
          <a:lstStyle/>
          <a:p>
            <a:pPr marL="0" marR="0" lvl="0" indent="0" algn="ctr" rtl="0">
              <a:lnSpc>
                <a:spcPct val="100000"/>
              </a:lnSpc>
              <a:spcBef>
                <a:spcPts val="0"/>
              </a:spcBef>
              <a:spcAft>
                <a:spcPts val="0"/>
              </a:spcAft>
              <a:buClr>
                <a:srgbClr val="000000"/>
              </a:buClr>
              <a:buSzPts val="1277"/>
              <a:buFont typeface="Arial"/>
              <a:buNone/>
            </a:pPr>
            <a:r>
              <a:rPr lang="en-US" sz="1744" b="0" i="0" u="none" strike="noStrike" cap="none">
                <a:solidFill>
                  <a:srgbClr val="000000"/>
                </a:solidFill>
                <a:latin typeface="Arial"/>
                <a:ea typeface="Arial"/>
                <a:cs typeface="Arial"/>
                <a:sym typeface="Arial"/>
              </a:rPr>
              <a:t>Several systems interact together ​</a:t>
            </a:r>
            <a:endParaRPr sz="1744"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44"/>
              <a:buFont typeface="Arial"/>
              <a:buNone/>
            </a:pPr>
            <a:r>
              <a:rPr lang="en-US" sz="1744" b="0" i="0" u="none" strike="noStrike" cap="none">
                <a:solidFill>
                  <a:srgbClr val="000000"/>
                </a:solidFill>
                <a:latin typeface="Arial"/>
                <a:ea typeface="Arial"/>
                <a:cs typeface="Arial"/>
                <a:sym typeface="Arial"/>
              </a:rPr>
              <a:t>in a coordinated scenario​ (e.g., a complete care pathway).</a:t>
            </a:r>
            <a:endParaRPr sz="1744" b="0" i="0" u="none" strike="noStrike" cap="none">
              <a:solidFill>
                <a:srgbClr val="000000"/>
              </a:solidFill>
              <a:latin typeface="Arial"/>
              <a:ea typeface="Arial"/>
              <a:cs typeface="Arial"/>
              <a:sym typeface="Arial"/>
            </a:endParaRPr>
          </a:p>
        </p:txBody>
      </p:sp>
      <p:sp>
        <p:nvSpPr>
          <p:cNvPr id="350" name="Google Shape;350;g3b1432d2eb4_0_141"/>
          <p:cNvSpPr txBox="1"/>
          <p:nvPr/>
        </p:nvSpPr>
        <p:spPr>
          <a:xfrm>
            <a:off x="8826900" y="3833375"/>
            <a:ext cx="2166300" cy="447300"/>
          </a:xfrm>
          <a:prstGeom prst="rect">
            <a:avLst/>
          </a:prstGeom>
          <a:noFill/>
          <a:ln>
            <a:noFill/>
          </a:ln>
        </p:spPr>
        <p:txBody>
          <a:bodyPr spcFirstLastPara="1" wrap="square" lIns="106100" tIns="106100" rIns="106100" bIns="106100" anchor="t" anchorCtr="0">
            <a:noAutofit/>
          </a:bodyPr>
          <a:lstStyle/>
          <a:p>
            <a:pPr marL="0" marR="0" lvl="0" indent="0" algn="l" rtl="0">
              <a:lnSpc>
                <a:spcPct val="100000"/>
              </a:lnSpc>
              <a:spcBef>
                <a:spcPts val="0"/>
              </a:spcBef>
              <a:spcAft>
                <a:spcPts val="0"/>
              </a:spcAft>
              <a:buClr>
                <a:srgbClr val="000000"/>
              </a:buClr>
              <a:buSzPts val="2472"/>
              <a:buFont typeface="Arial"/>
              <a:buNone/>
            </a:pPr>
            <a:r>
              <a:rPr lang="en-US" sz="2472" b="1" i="0" u="none" strike="noStrike" cap="none">
                <a:solidFill>
                  <a:srgbClr val="03416D"/>
                </a:solidFill>
                <a:latin typeface="Arial"/>
                <a:ea typeface="Arial"/>
                <a:cs typeface="Arial"/>
                <a:sym typeface="Arial"/>
              </a:rPr>
              <a:t>Peer-to-peer</a:t>
            </a:r>
            <a:endParaRPr sz="2472" b="1" i="0" u="none" strike="noStrike" cap="none">
              <a:solidFill>
                <a:srgbClr val="03416D"/>
              </a:solidFill>
              <a:latin typeface="Arial"/>
              <a:ea typeface="Arial"/>
              <a:cs typeface="Arial"/>
              <a:sym typeface="Arial"/>
            </a:endParaRPr>
          </a:p>
        </p:txBody>
      </p:sp>
      <p:sp>
        <p:nvSpPr>
          <p:cNvPr id="351" name="Google Shape;351;g3b1432d2eb4_0_141"/>
          <p:cNvSpPr txBox="1"/>
          <p:nvPr/>
        </p:nvSpPr>
        <p:spPr>
          <a:xfrm>
            <a:off x="8746204" y="4319891"/>
            <a:ext cx="2519400" cy="657300"/>
          </a:xfrm>
          <a:prstGeom prst="rect">
            <a:avLst/>
          </a:prstGeom>
          <a:noFill/>
          <a:ln>
            <a:noFill/>
          </a:ln>
        </p:spPr>
        <p:txBody>
          <a:bodyPr spcFirstLastPara="1" wrap="square" lIns="106100" tIns="106100" rIns="106100" bIns="106100" anchor="t" anchorCtr="0">
            <a:noAutofit/>
          </a:bodyPr>
          <a:lstStyle/>
          <a:p>
            <a:pPr marL="0" marR="0" lvl="0" indent="0" algn="ctr" rtl="0">
              <a:lnSpc>
                <a:spcPct val="100000"/>
              </a:lnSpc>
              <a:spcBef>
                <a:spcPts val="0"/>
              </a:spcBef>
              <a:spcAft>
                <a:spcPts val="0"/>
              </a:spcAft>
              <a:buClr>
                <a:srgbClr val="000000"/>
              </a:buClr>
              <a:buSzPts val="1744"/>
              <a:buFont typeface="Arial"/>
              <a:buNone/>
            </a:pPr>
            <a:r>
              <a:rPr lang="en-US" sz="1744" b="0" i="0" u="none" strike="noStrike" cap="none">
                <a:solidFill>
                  <a:srgbClr val="000000"/>
                </a:solidFill>
                <a:latin typeface="Arial"/>
                <a:ea typeface="Arial"/>
                <a:cs typeface="Arial"/>
                <a:sym typeface="Arial"/>
              </a:rPr>
              <a:t>Two systems test ​their interoperability directly.​</a:t>
            </a:r>
            <a:endParaRPr sz="1744"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3200"/>
              <a:buFont typeface="Arial Black"/>
              <a:buNone/>
            </a:pPr>
            <a:r>
              <a:rPr lang="en-US" sz="3200" b="1">
                <a:solidFill>
                  <a:srgbClr val="03416D"/>
                </a:solidFill>
                <a:latin typeface="Arial Black"/>
                <a:ea typeface="Arial Black"/>
                <a:cs typeface="Arial Black"/>
                <a:sym typeface="Arial Black"/>
              </a:rPr>
              <a:t>What is Gazelle?</a:t>
            </a:r>
            <a:endParaRPr/>
          </a:p>
        </p:txBody>
      </p:sp>
      <p:pic>
        <p:nvPicPr>
          <p:cNvPr id="357" name="Google Shape;357;p17"/>
          <p:cNvPicPr preferRelativeResize="0"/>
          <p:nvPr/>
        </p:nvPicPr>
        <p:blipFill rotWithShape="1">
          <a:blip r:embed="rId3">
            <a:alphaModFix/>
          </a:blip>
          <a:srcRect/>
          <a:stretch/>
        </p:blipFill>
        <p:spPr>
          <a:xfrm>
            <a:off x="2134300" y="1298706"/>
            <a:ext cx="3034484" cy="1707699"/>
          </a:xfrm>
          <a:prstGeom prst="rect">
            <a:avLst/>
          </a:prstGeom>
          <a:noFill/>
          <a:ln>
            <a:noFill/>
          </a:ln>
        </p:spPr>
      </p:pic>
      <p:sp>
        <p:nvSpPr>
          <p:cNvPr id="358" name="Google Shape;358;p17"/>
          <p:cNvSpPr txBox="1"/>
          <p:nvPr/>
        </p:nvSpPr>
        <p:spPr>
          <a:xfrm>
            <a:off x="2519955" y="3051587"/>
            <a:ext cx="2263200" cy="596700"/>
          </a:xfrm>
          <a:prstGeom prst="rect">
            <a:avLst/>
          </a:prstGeom>
          <a:noFill/>
          <a:ln>
            <a:noFill/>
          </a:ln>
        </p:spPr>
        <p:txBody>
          <a:bodyPr spcFirstLastPara="1" wrap="square" lIns="144550" tIns="144550" rIns="144550" bIns="144550" anchor="t" anchorCtr="0">
            <a:noAutofit/>
          </a:bodyPr>
          <a:lstStyle/>
          <a:p>
            <a:pPr marL="0" marR="0" lvl="0" indent="0" algn="l" rtl="0">
              <a:lnSpc>
                <a:spcPct val="100000"/>
              </a:lnSpc>
              <a:spcBef>
                <a:spcPts val="0"/>
              </a:spcBef>
              <a:spcAft>
                <a:spcPts val="0"/>
              </a:spcAft>
              <a:buClr>
                <a:srgbClr val="000000"/>
              </a:buClr>
              <a:buSzPts val="2529"/>
              <a:buFont typeface="Arial"/>
              <a:buNone/>
            </a:pPr>
            <a:r>
              <a:rPr lang="en-US" sz="2529" b="0" i="0" u="none" strike="noStrike" cap="none">
                <a:solidFill>
                  <a:srgbClr val="000000"/>
                </a:solidFill>
                <a:latin typeface="Arial"/>
                <a:ea typeface="Arial"/>
                <a:cs typeface="Arial"/>
                <a:sym typeface="Arial"/>
              </a:rPr>
              <a:t>Open source</a:t>
            </a:r>
            <a:endParaRPr sz="2529" b="0" i="0" u="none" strike="noStrike" cap="none">
              <a:solidFill>
                <a:srgbClr val="000000"/>
              </a:solidFill>
              <a:latin typeface="Arial"/>
              <a:ea typeface="Arial"/>
              <a:cs typeface="Arial"/>
              <a:sym typeface="Arial"/>
            </a:endParaRPr>
          </a:p>
        </p:txBody>
      </p:sp>
      <p:pic>
        <p:nvPicPr>
          <p:cNvPr id="359" name="Google Shape;359;p17"/>
          <p:cNvPicPr preferRelativeResize="0"/>
          <p:nvPr/>
        </p:nvPicPr>
        <p:blipFill rotWithShape="1">
          <a:blip r:embed="rId4">
            <a:alphaModFix/>
          </a:blip>
          <a:srcRect/>
          <a:stretch/>
        </p:blipFill>
        <p:spPr>
          <a:xfrm>
            <a:off x="7220674" y="1232773"/>
            <a:ext cx="2655472" cy="1707699"/>
          </a:xfrm>
          <a:prstGeom prst="rect">
            <a:avLst/>
          </a:prstGeom>
          <a:noFill/>
          <a:ln>
            <a:noFill/>
          </a:ln>
        </p:spPr>
      </p:pic>
      <p:sp>
        <p:nvSpPr>
          <p:cNvPr id="360" name="Google Shape;360;p17"/>
          <p:cNvSpPr txBox="1"/>
          <p:nvPr/>
        </p:nvSpPr>
        <p:spPr>
          <a:xfrm>
            <a:off x="7416822" y="3051587"/>
            <a:ext cx="2263200" cy="596700"/>
          </a:xfrm>
          <a:prstGeom prst="rect">
            <a:avLst/>
          </a:prstGeom>
          <a:noFill/>
          <a:ln>
            <a:noFill/>
          </a:ln>
        </p:spPr>
        <p:txBody>
          <a:bodyPr spcFirstLastPara="1" wrap="square" lIns="144550" tIns="144550" rIns="144550" bIns="144550" anchor="t" anchorCtr="0">
            <a:noAutofit/>
          </a:bodyPr>
          <a:lstStyle/>
          <a:p>
            <a:pPr marL="0" marR="0" lvl="0" indent="0" algn="l" rtl="0">
              <a:lnSpc>
                <a:spcPct val="100000"/>
              </a:lnSpc>
              <a:spcBef>
                <a:spcPts val="0"/>
              </a:spcBef>
              <a:spcAft>
                <a:spcPts val="0"/>
              </a:spcAft>
              <a:buClr>
                <a:srgbClr val="000000"/>
              </a:buClr>
              <a:buSzPts val="2529"/>
              <a:buFont typeface="Arial"/>
              <a:buNone/>
            </a:pPr>
            <a:r>
              <a:rPr lang="en-US" sz="2529" b="0" i="0" u="none" strike="noStrike" cap="none">
                <a:solidFill>
                  <a:srgbClr val="000000"/>
                </a:solidFill>
                <a:latin typeface="Arial"/>
                <a:ea typeface="Arial"/>
                <a:cs typeface="Arial"/>
                <a:sym typeface="Arial"/>
              </a:rPr>
              <a:t>Collaborative</a:t>
            </a:r>
            <a:endParaRPr sz="2529" b="0" i="0" u="none" strike="noStrike" cap="none">
              <a:solidFill>
                <a:srgbClr val="000000"/>
              </a:solidFill>
              <a:latin typeface="Arial"/>
              <a:ea typeface="Arial"/>
              <a:cs typeface="Arial"/>
              <a:sym typeface="Arial"/>
            </a:endParaRPr>
          </a:p>
        </p:txBody>
      </p:sp>
      <p:pic>
        <p:nvPicPr>
          <p:cNvPr id="361" name="Google Shape;361;p17"/>
          <p:cNvPicPr preferRelativeResize="0"/>
          <p:nvPr/>
        </p:nvPicPr>
        <p:blipFill rotWithShape="1">
          <a:blip r:embed="rId5">
            <a:alphaModFix/>
          </a:blip>
          <a:srcRect/>
          <a:stretch/>
        </p:blipFill>
        <p:spPr>
          <a:xfrm>
            <a:off x="2428404" y="4060435"/>
            <a:ext cx="2446279" cy="1707699"/>
          </a:xfrm>
          <a:prstGeom prst="rect">
            <a:avLst/>
          </a:prstGeom>
          <a:noFill/>
          <a:ln>
            <a:noFill/>
          </a:ln>
        </p:spPr>
      </p:pic>
      <p:sp>
        <p:nvSpPr>
          <p:cNvPr id="362" name="Google Shape;362;p17"/>
          <p:cNvSpPr txBox="1"/>
          <p:nvPr/>
        </p:nvSpPr>
        <p:spPr>
          <a:xfrm>
            <a:off x="2519955" y="5853601"/>
            <a:ext cx="2263200" cy="596700"/>
          </a:xfrm>
          <a:prstGeom prst="rect">
            <a:avLst/>
          </a:prstGeom>
          <a:noFill/>
          <a:ln>
            <a:noFill/>
          </a:ln>
        </p:spPr>
        <p:txBody>
          <a:bodyPr spcFirstLastPara="1" wrap="square" lIns="144550" tIns="144550" rIns="144550" bIns="144550" anchor="t" anchorCtr="0">
            <a:noAutofit/>
          </a:bodyPr>
          <a:lstStyle/>
          <a:p>
            <a:pPr marL="0" marR="0" lvl="0" indent="0" algn="l" rtl="0">
              <a:lnSpc>
                <a:spcPct val="100000"/>
              </a:lnSpc>
              <a:spcBef>
                <a:spcPts val="0"/>
              </a:spcBef>
              <a:spcAft>
                <a:spcPts val="0"/>
              </a:spcAft>
              <a:buClr>
                <a:srgbClr val="000000"/>
              </a:buClr>
              <a:buSzPts val="2529"/>
              <a:buFont typeface="Arial"/>
              <a:buNone/>
            </a:pPr>
            <a:r>
              <a:rPr lang="en-US" sz="2529" b="0" i="0" u="none" strike="noStrike" cap="none">
                <a:solidFill>
                  <a:srgbClr val="000000"/>
                </a:solidFill>
                <a:latin typeface="Arial"/>
                <a:ea typeface="Arial"/>
                <a:cs typeface="Arial"/>
                <a:sym typeface="Arial"/>
              </a:rPr>
              <a:t>International</a:t>
            </a:r>
            <a:endParaRPr sz="2529" b="0" i="0" u="none" strike="noStrike" cap="none">
              <a:solidFill>
                <a:srgbClr val="000000"/>
              </a:solidFill>
              <a:latin typeface="Arial"/>
              <a:ea typeface="Arial"/>
              <a:cs typeface="Arial"/>
              <a:sym typeface="Arial"/>
            </a:endParaRPr>
          </a:p>
        </p:txBody>
      </p:sp>
      <p:pic>
        <p:nvPicPr>
          <p:cNvPr id="363" name="Google Shape;363;p17"/>
          <p:cNvPicPr preferRelativeResize="0"/>
          <p:nvPr/>
        </p:nvPicPr>
        <p:blipFill rotWithShape="1">
          <a:blip r:embed="rId6">
            <a:alphaModFix/>
          </a:blip>
          <a:srcRect/>
          <a:stretch/>
        </p:blipFill>
        <p:spPr>
          <a:xfrm>
            <a:off x="6958135" y="3936765"/>
            <a:ext cx="3180540" cy="1707699"/>
          </a:xfrm>
          <a:prstGeom prst="rect">
            <a:avLst/>
          </a:prstGeom>
          <a:noFill/>
          <a:ln>
            <a:noFill/>
          </a:ln>
        </p:spPr>
      </p:pic>
      <p:sp>
        <p:nvSpPr>
          <p:cNvPr id="364" name="Google Shape;364;p17"/>
          <p:cNvSpPr txBox="1"/>
          <p:nvPr/>
        </p:nvSpPr>
        <p:spPr>
          <a:xfrm>
            <a:off x="7875489" y="5768137"/>
            <a:ext cx="2263200" cy="596700"/>
          </a:xfrm>
          <a:prstGeom prst="rect">
            <a:avLst/>
          </a:prstGeom>
          <a:noFill/>
          <a:ln>
            <a:noFill/>
          </a:ln>
        </p:spPr>
        <p:txBody>
          <a:bodyPr spcFirstLastPara="1" wrap="square" lIns="144550" tIns="144550" rIns="144550" bIns="144550" anchor="t" anchorCtr="0">
            <a:noAutofit/>
          </a:bodyPr>
          <a:lstStyle/>
          <a:p>
            <a:pPr marL="0" marR="0" lvl="0" indent="0" algn="l" rtl="0">
              <a:lnSpc>
                <a:spcPct val="100000"/>
              </a:lnSpc>
              <a:spcBef>
                <a:spcPts val="0"/>
              </a:spcBef>
              <a:spcAft>
                <a:spcPts val="0"/>
              </a:spcAft>
              <a:buClr>
                <a:srgbClr val="000000"/>
              </a:buClr>
              <a:buSzPts val="2529"/>
              <a:buFont typeface="Arial"/>
              <a:buNone/>
            </a:pPr>
            <a:r>
              <a:rPr lang="en-US" sz="2529" b="0" i="0" u="none" strike="noStrike" cap="none">
                <a:solidFill>
                  <a:srgbClr val="000000"/>
                </a:solidFill>
                <a:latin typeface="Arial"/>
                <a:ea typeface="Arial"/>
                <a:cs typeface="Arial"/>
                <a:sym typeface="Arial"/>
              </a:rPr>
              <a:t>Adaptable</a:t>
            </a:r>
            <a:endParaRPr sz="2529"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3b1432d2eb4_0_17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3200"/>
              <a:buFont typeface="Arial Black"/>
              <a:buNone/>
            </a:pPr>
            <a:r>
              <a:rPr lang="en-US" sz="3200" b="1">
                <a:solidFill>
                  <a:srgbClr val="03416D"/>
                </a:solidFill>
                <a:latin typeface="Arial Black"/>
                <a:ea typeface="Arial Black"/>
                <a:cs typeface="Arial Black"/>
                <a:sym typeface="Arial Black"/>
              </a:rPr>
              <a:t>Gazelle in the ecosystem</a:t>
            </a:r>
            <a:endParaRPr/>
          </a:p>
        </p:txBody>
      </p:sp>
      <p:pic>
        <p:nvPicPr>
          <p:cNvPr id="370" name="Google Shape;370;g3b1432d2eb4_0_173"/>
          <p:cNvPicPr preferRelativeResize="0"/>
          <p:nvPr/>
        </p:nvPicPr>
        <p:blipFill rotWithShape="1">
          <a:blip r:embed="rId3">
            <a:alphaModFix/>
          </a:blip>
          <a:srcRect/>
          <a:stretch/>
        </p:blipFill>
        <p:spPr>
          <a:xfrm>
            <a:off x="956275" y="1470175"/>
            <a:ext cx="10397526" cy="51319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AFF"/>
        </a:solidFill>
        <a:effectLst/>
      </p:bgPr>
    </p:bg>
    <p:spTree>
      <p:nvGrpSpPr>
        <p:cNvPr id="1" name="Shape 116"/>
        <p:cNvGrpSpPr/>
        <p:nvPr/>
      </p:nvGrpSpPr>
      <p:grpSpPr>
        <a:xfrm>
          <a:off x="0" y="0"/>
          <a:ext cx="0" cy="0"/>
          <a:chOff x="0" y="0"/>
          <a:chExt cx="0" cy="0"/>
        </a:xfrm>
      </p:grpSpPr>
      <p:sp>
        <p:nvSpPr>
          <p:cNvPr id="117" name="Google Shape;117;g3b1432d2eb4_0_0"/>
          <p:cNvSpPr txBox="1">
            <a:spLocks noGrp="1"/>
          </p:cNvSpPr>
          <p:nvPr>
            <p:ph type="ctrTitle"/>
          </p:nvPr>
        </p:nvSpPr>
        <p:spPr>
          <a:xfrm>
            <a:off x="867900" y="1409436"/>
            <a:ext cx="10456200" cy="2387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3416D"/>
              </a:buClr>
              <a:buSzPct val="100000"/>
              <a:buFont typeface="Arial Black"/>
              <a:buNone/>
            </a:pPr>
            <a:r>
              <a:rPr lang="en-US" b="1">
                <a:solidFill>
                  <a:srgbClr val="03416D"/>
                </a:solidFill>
                <a:latin typeface="Arial Black"/>
                <a:ea typeface="Arial Black"/>
                <a:cs typeface="Arial Black"/>
                <a:sym typeface="Arial Black"/>
              </a:rPr>
              <a:t>EU Projects presentation: myH@myH and xShare</a:t>
            </a:r>
            <a:endParaRPr/>
          </a:p>
        </p:txBody>
      </p:sp>
      <p:sp>
        <p:nvSpPr>
          <p:cNvPr id="118" name="Google Shape;118;g3b1432d2eb4_0_0"/>
          <p:cNvSpPr txBox="1">
            <a:spLocks noGrp="1"/>
          </p:cNvSpPr>
          <p:nvPr>
            <p:ph type="subTitle" idx="1"/>
          </p:nvPr>
        </p:nvSpPr>
        <p:spPr>
          <a:xfrm>
            <a:off x="150725" y="4890000"/>
            <a:ext cx="120414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chemeClr val="dk1"/>
              </a:buClr>
              <a:buSzPts val="2400"/>
              <a:buNone/>
            </a:pPr>
            <a:r>
              <a:rPr lang="en-US" sz="3500" i="1"/>
              <a:t>Zoltan Lantos, coordinator of myH@myH</a:t>
            </a:r>
            <a:endParaRPr sz="3500" i="1"/>
          </a:p>
          <a:p>
            <a:pPr marL="0" lvl="0" indent="0" algn="ctr" rtl="0">
              <a:lnSpc>
                <a:spcPct val="90000"/>
              </a:lnSpc>
              <a:spcBef>
                <a:spcPts val="1000"/>
              </a:spcBef>
              <a:spcAft>
                <a:spcPts val="0"/>
              </a:spcAft>
              <a:buClr>
                <a:schemeClr val="dk1"/>
              </a:buClr>
              <a:buSzPts val="2400"/>
              <a:buNone/>
            </a:pPr>
            <a:r>
              <a:rPr lang="en-US" sz="3500" i="1"/>
              <a:t>Argiris Gkogkidis, xShare WP3 Lead</a:t>
            </a:r>
            <a:endParaRPr sz="3500" i="1">
              <a:highlight>
                <a:srgbClr val="FFFF00"/>
              </a:highlight>
            </a:endParaRPr>
          </a:p>
        </p:txBody>
      </p:sp>
      <p:pic>
        <p:nvPicPr>
          <p:cNvPr id="119" name="Google Shape;119;g3b1432d2eb4_0_0"/>
          <p:cNvPicPr preferRelativeResize="0"/>
          <p:nvPr/>
        </p:nvPicPr>
        <p:blipFill rotWithShape="1">
          <a:blip r:embed="rId3">
            <a:alphaModFix/>
          </a:blip>
          <a:srcRect/>
          <a:stretch/>
        </p:blipFill>
        <p:spPr>
          <a:xfrm>
            <a:off x="3801836" y="818416"/>
            <a:ext cx="4588325" cy="59101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6FAFF"/>
        </a:solidFill>
        <a:effectLst/>
      </p:bgPr>
    </p:bg>
    <p:spTree>
      <p:nvGrpSpPr>
        <p:cNvPr id="1" name="Shape 375"/>
        <p:cNvGrpSpPr/>
        <p:nvPr/>
      </p:nvGrpSpPr>
      <p:grpSpPr>
        <a:xfrm>
          <a:off x="0" y="0"/>
          <a:ext cx="0" cy="0"/>
          <a:chOff x="0" y="0"/>
          <a:chExt cx="0" cy="0"/>
        </a:xfrm>
      </p:grpSpPr>
      <p:sp>
        <p:nvSpPr>
          <p:cNvPr id="376" name="Google Shape;376;g3b1432d2eb4_0_385"/>
          <p:cNvSpPr txBox="1">
            <a:spLocks noGrp="1"/>
          </p:cNvSpPr>
          <p:nvPr>
            <p:ph type="ctrTitle"/>
          </p:nvPr>
        </p:nvSpPr>
        <p:spPr>
          <a:xfrm>
            <a:off x="1524000" y="1808165"/>
            <a:ext cx="9144000" cy="2387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3416D"/>
              </a:buClr>
              <a:buSzPct val="100000"/>
              <a:buFont typeface="Arial Black"/>
              <a:buNone/>
            </a:pPr>
            <a:r>
              <a:rPr lang="en-US" b="1">
                <a:solidFill>
                  <a:srgbClr val="03416D"/>
                </a:solidFill>
                <a:latin typeface="Arial Black"/>
                <a:ea typeface="Arial Black"/>
                <a:cs typeface="Arial Black"/>
                <a:sym typeface="Arial Black"/>
              </a:rPr>
              <a:t>Gazelle Demo on Continuous Testing Session for EHDS</a:t>
            </a:r>
            <a:endParaRPr b="1">
              <a:solidFill>
                <a:srgbClr val="03416D"/>
              </a:solidFill>
              <a:latin typeface="Arial Black"/>
              <a:ea typeface="Arial Black"/>
              <a:cs typeface="Arial Black"/>
              <a:sym typeface="Arial Black"/>
            </a:endParaRPr>
          </a:p>
        </p:txBody>
      </p:sp>
      <p:sp>
        <p:nvSpPr>
          <p:cNvPr id="377" name="Google Shape;377;g3b1432d2eb4_0_385"/>
          <p:cNvSpPr txBox="1">
            <a:spLocks noGrp="1"/>
          </p:cNvSpPr>
          <p:nvPr>
            <p:ph type="subTitle" idx="1"/>
          </p:nvPr>
        </p:nvSpPr>
        <p:spPr>
          <a:xfrm>
            <a:off x="630450" y="4851775"/>
            <a:ext cx="109311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chemeClr val="dk1"/>
              </a:buClr>
              <a:buSzPts val="2400"/>
              <a:buNone/>
            </a:pPr>
            <a:r>
              <a:rPr lang="en-US" sz="3500" i="1"/>
              <a:t>Anne-Gaëlle Bergé</a:t>
            </a:r>
            <a:endParaRPr sz="3500" i="1"/>
          </a:p>
          <a:p>
            <a:pPr marL="0" lvl="0" indent="0" algn="ctr" rtl="0">
              <a:lnSpc>
                <a:spcPct val="90000"/>
              </a:lnSpc>
              <a:spcBef>
                <a:spcPts val="1000"/>
              </a:spcBef>
              <a:spcAft>
                <a:spcPts val="0"/>
              </a:spcAft>
              <a:buClr>
                <a:schemeClr val="dk1"/>
              </a:buClr>
              <a:buSzPts val="2400"/>
              <a:buNone/>
            </a:pPr>
            <a:r>
              <a:rPr lang="en-US" sz="3500" i="1"/>
              <a:t>IHE-Europe Connectathon technical manager</a:t>
            </a:r>
            <a:endParaRPr sz="3500" i="1"/>
          </a:p>
        </p:txBody>
      </p:sp>
      <p:pic>
        <p:nvPicPr>
          <p:cNvPr id="378" name="Google Shape;378;g3b1432d2eb4_0_385"/>
          <p:cNvPicPr preferRelativeResize="0"/>
          <p:nvPr/>
        </p:nvPicPr>
        <p:blipFill rotWithShape="1">
          <a:blip r:embed="rId3">
            <a:alphaModFix/>
          </a:blip>
          <a:srcRect/>
          <a:stretch/>
        </p:blipFill>
        <p:spPr>
          <a:xfrm>
            <a:off x="3801836" y="818416"/>
            <a:ext cx="4588325" cy="59101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416D"/>
              </a:buClr>
              <a:buSzPts val="3200"/>
              <a:buFont typeface="Arial Black"/>
              <a:buNone/>
            </a:pPr>
            <a:r>
              <a:rPr lang="en-US" sz="3200" b="1">
                <a:solidFill>
                  <a:srgbClr val="03416D"/>
                </a:solidFill>
                <a:latin typeface="Arial Black"/>
                <a:ea typeface="Arial Black"/>
                <a:cs typeface="Arial Black"/>
                <a:sym typeface="Arial Black"/>
              </a:rPr>
              <a:t>Testing EHDS-related projects with</a:t>
            </a:r>
            <a:endParaRPr sz="3200" b="1">
              <a:solidFill>
                <a:srgbClr val="03416D"/>
              </a:solidFill>
              <a:latin typeface="Arial Black"/>
              <a:ea typeface="Arial Black"/>
              <a:cs typeface="Arial Black"/>
              <a:sym typeface="Arial Black"/>
            </a:endParaRPr>
          </a:p>
        </p:txBody>
      </p:sp>
      <p:sp>
        <p:nvSpPr>
          <p:cNvPr id="384" name="Google Shape;384;p2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500"/>
              </a:spcBef>
              <a:spcAft>
                <a:spcPts val="0"/>
              </a:spcAft>
              <a:buSzPts val="1800"/>
              <a:buNone/>
            </a:pPr>
            <a:r>
              <a:rPr lang="en-US"/>
              <a:t>Set up for the EHDS-related Plugathons in Vienna (June 2025)</a:t>
            </a:r>
            <a:endParaRPr/>
          </a:p>
          <a:p>
            <a:pPr marL="457200" lvl="0" indent="-342900" algn="l" rtl="0">
              <a:lnSpc>
                <a:spcPct val="115000"/>
              </a:lnSpc>
              <a:spcBef>
                <a:spcPts val="500"/>
              </a:spcBef>
              <a:spcAft>
                <a:spcPts val="0"/>
              </a:spcAft>
              <a:buSzPts val="1800"/>
              <a:buChar char="•"/>
            </a:pPr>
            <a:r>
              <a:rPr lang="en-US"/>
              <a:t>Gazelle Test Management to manage test cases</a:t>
            </a:r>
            <a:endParaRPr/>
          </a:p>
          <a:p>
            <a:pPr marL="457200" lvl="0" indent="-342900" algn="l" rtl="0">
              <a:lnSpc>
                <a:spcPct val="115000"/>
              </a:lnSpc>
              <a:spcBef>
                <a:spcPts val="0"/>
              </a:spcBef>
              <a:spcAft>
                <a:spcPts val="0"/>
              </a:spcAft>
              <a:buSzPts val="1800"/>
              <a:buChar char="•"/>
            </a:pPr>
            <a:r>
              <a:rPr lang="en-US"/>
              <a:t>Matchbox for validating the content</a:t>
            </a:r>
            <a:endParaRPr/>
          </a:p>
          <a:p>
            <a:pPr marL="0" lvl="0" indent="0" algn="l" rtl="0">
              <a:lnSpc>
                <a:spcPct val="115000"/>
              </a:lnSpc>
              <a:spcBef>
                <a:spcPts val="500"/>
              </a:spcBef>
              <a:spcAft>
                <a:spcPts val="0"/>
              </a:spcAft>
              <a:buSzPts val="1800"/>
              <a:buNone/>
            </a:pPr>
            <a:endParaRPr/>
          </a:p>
          <a:p>
            <a:pPr marL="0" lvl="0" indent="0" algn="l" rtl="0">
              <a:lnSpc>
                <a:spcPct val="115000"/>
              </a:lnSpc>
              <a:spcBef>
                <a:spcPts val="500"/>
              </a:spcBef>
              <a:spcAft>
                <a:spcPts val="0"/>
              </a:spcAft>
              <a:buSzPts val="1800"/>
              <a:buNone/>
            </a:pPr>
            <a:r>
              <a:rPr lang="en-US"/>
              <a:t>More to come as use cases and testing needs evolve.</a:t>
            </a:r>
            <a:endParaRPr/>
          </a:p>
          <a:p>
            <a:pPr marL="0" lvl="0" indent="0" algn="l" rtl="0">
              <a:lnSpc>
                <a:spcPct val="115000"/>
              </a:lnSpc>
              <a:spcBef>
                <a:spcPts val="500"/>
              </a:spcBef>
              <a:spcAft>
                <a:spcPts val="0"/>
              </a:spcAft>
              <a:buSzPts val="1800"/>
              <a:buNone/>
            </a:pPr>
            <a:r>
              <a:rPr lang="en-US" u="sng">
                <a:solidFill>
                  <a:schemeClr val="hlink"/>
                </a:solidFill>
                <a:hlinkClick r:id="rId3"/>
              </a:rPr>
              <a:t>https://ehds.gazelle-platform.net</a:t>
            </a:r>
            <a:r>
              <a:rPr lang="en-US"/>
              <a: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6FAFF"/>
        </a:solidFill>
        <a:effectLst/>
      </p:bgPr>
    </p:bg>
    <p:spTree>
      <p:nvGrpSpPr>
        <p:cNvPr id="1" name="Shape 389"/>
        <p:cNvGrpSpPr/>
        <p:nvPr/>
      </p:nvGrpSpPr>
      <p:grpSpPr>
        <a:xfrm>
          <a:off x="0" y="0"/>
          <a:ext cx="0" cy="0"/>
          <a:chOff x="0" y="0"/>
          <a:chExt cx="0" cy="0"/>
        </a:xfrm>
      </p:grpSpPr>
      <p:sp>
        <p:nvSpPr>
          <p:cNvPr id="390" name="Google Shape;390;g3b1432d2eb4_0_392"/>
          <p:cNvSpPr txBox="1">
            <a:spLocks noGrp="1"/>
          </p:cNvSpPr>
          <p:nvPr>
            <p:ph type="ctrTitle"/>
          </p:nvPr>
        </p:nvSpPr>
        <p:spPr>
          <a:xfrm>
            <a:off x="1524000" y="1808165"/>
            <a:ext cx="9144000" cy="2387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3416D"/>
              </a:buClr>
              <a:buSzPct val="100000"/>
              <a:buFont typeface="Arial Black"/>
              <a:buNone/>
            </a:pPr>
            <a:r>
              <a:rPr lang="en-US" b="1">
                <a:solidFill>
                  <a:srgbClr val="03416D"/>
                </a:solidFill>
                <a:latin typeface="Arial Black"/>
                <a:ea typeface="Arial Black"/>
                <a:cs typeface="Arial Black"/>
                <a:sym typeface="Arial Black"/>
              </a:rPr>
              <a:t>Wrap up and connection with the other webinars</a:t>
            </a:r>
            <a:endParaRPr b="1">
              <a:solidFill>
                <a:srgbClr val="03416D"/>
              </a:solidFill>
              <a:latin typeface="Arial Black"/>
              <a:ea typeface="Arial Black"/>
              <a:cs typeface="Arial Black"/>
              <a:sym typeface="Arial Black"/>
            </a:endParaRPr>
          </a:p>
        </p:txBody>
      </p:sp>
      <p:sp>
        <p:nvSpPr>
          <p:cNvPr id="391" name="Google Shape;391;g3b1432d2eb4_0_392"/>
          <p:cNvSpPr txBox="1">
            <a:spLocks noGrp="1"/>
          </p:cNvSpPr>
          <p:nvPr>
            <p:ph type="subTitle" idx="1"/>
          </p:nvPr>
        </p:nvSpPr>
        <p:spPr>
          <a:xfrm>
            <a:off x="630450" y="4851775"/>
            <a:ext cx="109311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chemeClr val="dk1"/>
              </a:buClr>
              <a:buSzPts val="2400"/>
              <a:buNone/>
            </a:pPr>
            <a:r>
              <a:rPr lang="en-US" sz="3500" i="1"/>
              <a:t>Mikael Rinnetmäki,</a:t>
            </a:r>
            <a:endParaRPr sz="3500" i="1"/>
          </a:p>
          <a:p>
            <a:pPr marL="0" lvl="0" indent="0" algn="ctr" rtl="0">
              <a:lnSpc>
                <a:spcPct val="90000"/>
              </a:lnSpc>
              <a:spcBef>
                <a:spcPts val="1000"/>
              </a:spcBef>
              <a:spcAft>
                <a:spcPts val="0"/>
              </a:spcAft>
              <a:buClr>
                <a:schemeClr val="dk1"/>
              </a:buClr>
              <a:buSzPts val="2400"/>
              <a:buNone/>
            </a:pPr>
            <a:r>
              <a:rPr lang="en-US" sz="3500" i="1"/>
              <a:t>Founder, Sensotrend Oy</a:t>
            </a:r>
            <a:endParaRPr sz="3500" i="1">
              <a:highlight>
                <a:srgbClr val="FFFF00"/>
              </a:highlight>
            </a:endParaRPr>
          </a:p>
          <a:p>
            <a:pPr marL="0" lvl="0" indent="0" algn="l" rtl="0">
              <a:lnSpc>
                <a:spcPct val="90000"/>
              </a:lnSpc>
              <a:spcBef>
                <a:spcPts val="1000"/>
              </a:spcBef>
              <a:spcAft>
                <a:spcPts val="0"/>
              </a:spcAft>
              <a:buClr>
                <a:schemeClr val="dk1"/>
              </a:buClr>
              <a:buSzPts val="2400"/>
              <a:buNone/>
            </a:pPr>
            <a:endParaRPr sz="3500" i="1"/>
          </a:p>
        </p:txBody>
      </p:sp>
      <p:pic>
        <p:nvPicPr>
          <p:cNvPr id="392" name="Google Shape;392;g3b1432d2eb4_0_392"/>
          <p:cNvPicPr preferRelativeResize="0"/>
          <p:nvPr/>
        </p:nvPicPr>
        <p:blipFill rotWithShape="1">
          <a:blip r:embed="rId3">
            <a:alphaModFix/>
          </a:blip>
          <a:srcRect/>
          <a:stretch/>
        </p:blipFill>
        <p:spPr>
          <a:xfrm>
            <a:off x="3801836" y="818416"/>
            <a:ext cx="4588325" cy="59101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99" name="Google Shape;399;p4"/>
          <p:cNvPicPr preferRelativeResize="0"/>
          <p:nvPr/>
        </p:nvPicPr>
        <p:blipFill rotWithShape="1">
          <a:blip r:embed="rId4">
            <a:alphaModFix/>
          </a:blip>
          <a:srcRect/>
          <a:stretch/>
        </p:blipFill>
        <p:spPr>
          <a:xfrm>
            <a:off x="228599" y="1947182"/>
            <a:ext cx="2334987" cy="2334987"/>
          </a:xfrm>
          <a:prstGeom prst="rect">
            <a:avLst/>
          </a:prstGeom>
          <a:noFill/>
          <a:ln>
            <a:noFill/>
          </a:ln>
        </p:spPr>
      </p:pic>
      <p:sp>
        <p:nvSpPr>
          <p:cNvPr id="400" name="Google Shape;400;p4"/>
          <p:cNvSpPr txBox="1"/>
          <p:nvPr/>
        </p:nvSpPr>
        <p:spPr>
          <a:xfrm>
            <a:off x="228599" y="4282169"/>
            <a:ext cx="233498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fhir.fi/hackathon</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3200" b="1">
                <a:solidFill>
                  <a:srgbClr val="03416D"/>
                </a:solidFill>
                <a:latin typeface="Arial Black"/>
                <a:ea typeface="Arial Black"/>
                <a:cs typeface="Arial Black"/>
                <a:sym typeface="Arial Black"/>
              </a:rPr>
              <a:t>HL7 Finland 30 Years Symposium</a:t>
            </a:r>
            <a:endParaRPr/>
          </a:p>
        </p:txBody>
      </p:sp>
      <p:sp>
        <p:nvSpPr>
          <p:cNvPr id="406" name="Google Shape;406;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Clr>
                <a:schemeClr val="dk1"/>
              </a:buClr>
              <a:buSzPts val="1800"/>
              <a:buChar char="•"/>
            </a:pPr>
            <a:r>
              <a:rPr lang="en-US" b="1"/>
              <a:t>Monday, 19 January 2026</a:t>
            </a:r>
            <a:endParaRPr/>
          </a:p>
          <a:p>
            <a:pPr marL="457200" lvl="0" indent="-342900" algn="l" rtl="0">
              <a:lnSpc>
                <a:spcPct val="90000"/>
              </a:lnSpc>
              <a:spcBef>
                <a:spcPts val="1000"/>
              </a:spcBef>
              <a:spcAft>
                <a:spcPts val="0"/>
              </a:spcAft>
              <a:buClr>
                <a:schemeClr val="dk1"/>
              </a:buClr>
              <a:buSzPts val="1800"/>
              <a:buChar char="•"/>
            </a:pPr>
            <a:r>
              <a:rPr lang="en-US" b="1"/>
              <a:t>Same premises as the hackathon</a:t>
            </a:r>
            <a:endParaRPr/>
          </a:p>
          <a:p>
            <a:pPr marL="457200" lvl="0" indent="-342900" algn="l" rtl="0">
              <a:lnSpc>
                <a:spcPct val="90000"/>
              </a:lnSpc>
              <a:spcBef>
                <a:spcPts val="1000"/>
              </a:spcBef>
              <a:spcAft>
                <a:spcPts val="0"/>
              </a:spcAft>
              <a:buClr>
                <a:schemeClr val="dk1"/>
              </a:buClr>
              <a:buSzPts val="1800"/>
              <a:buChar char="•"/>
            </a:pPr>
            <a:r>
              <a:rPr lang="en-US" b="1"/>
              <a:t>Requires different registration!</a:t>
            </a:r>
            <a:endParaRPr/>
          </a:p>
          <a:p>
            <a:pPr marL="457200" lvl="0" indent="-228600" algn="l" rtl="0">
              <a:lnSpc>
                <a:spcPct val="90000"/>
              </a:lnSpc>
              <a:spcBef>
                <a:spcPts val="1000"/>
              </a:spcBef>
              <a:spcAft>
                <a:spcPts val="0"/>
              </a:spcAft>
              <a:buClr>
                <a:schemeClr val="dk1"/>
              </a:buClr>
              <a:buSzPts val="1800"/>
              <a:buNone/>
            </a:pPr>
            <a:endParaRPr b="1"/>
          </a:p>
          <a:p>
            <a:pPr marL="457200" lvl="0" indent="-342900" algn="l" rtl="0">
              <a:lnSpc>
                <a:spcPct val="90000"/>
              </a:lnSpc>
              <a:spcBef>
                <a:spcPts val="1000"/>
              </a:spcBef>
              <a:spcAft>
                <a:spcPts val="0"/>
              </a:spcAft>
              <a:buClr>
                <a:schemeClr val="dk1"/>
              </a:buClr>
              <a:buSzPts val="1800"/>
              <a:buChar char="•"/>
            </a:pPr>
            <a:r>
              <a:rPr lang="en-US" b="1"/>
              <a:t>Draft agenda:</a:t>
            </a:r>
            <a:endParaRPr/>
          </a:p>
          <a:p>
            <a:pPr marL="0" lvl="0" indent="0" algn="l" rtl="0">
              <a:lnSpc>
                <a:spcPct val="90000"/>
              </a:lnSpc>
              <a:spcBef>
                <a:spcPts val="1000"/>
              </a:spcBef>
              <a:spcAft>
                <a:spcPts val="0"/>
              </a:spcAft>
              <a:buSzPts val="1800"/>
              <a:buNone/>
            </a:pPr>
            <a:r>
              <a:rPr lang="en-US" b="1"/>
              <a:t> </a:t>
            </a:r>
            <a:r>
              <a:rPr lang="en-US" sz="2000" b="1"/>
              <a:t> </a:t>
            </a:r>
            <a:r>
              <a:rPr lang="en-US" b="1"/>
              <a:t>  9.30-10.00 Coffee</a:t>
            </a:r>
            <a:br>
              <a:rPr lang="en-US" b="1"/>
            </a:br>
            <a:r>
              <a:rPr lang="en-US" b="1"/>
              <a:t> 10.00-12.00 Finnish sessions</a:t>
            </a:r>
            <a:br>
              <a:rPr lang="en-US" b="1"/>
            </a:br>
            <a:r>
              <a:rPr lang="en-US" b="1"/>
              <a:t> 12.00-13.00 Lunch</a:t>
            </a:r>
            <a:br>
              <a:rPr lang="en-US" b="1"/>
            </a:br>
            <a:r>
              <a:rPr lang="en-US" b="1"/>
              <a:t> 13.00-16.00 International sessions</a:t>
            </a:r>
            <a:br>
              <a:rPr lang="en-US" b="1"/>
            </a:br>
            <a:r>
              <a:rPr lang="en-US" b="1"/>
              <a:t> 16.00- Networking and drinks</a:t>
            </a:r>
            <a:endParaRPr/>
          </a:p>
          <a:p>
            <a:pPr marL="457200" lvl="0" indent="-228600" algn="l" rtl="0">
              <a:lnSpc>
                <a:spcPct val="90000"/>
              </a:lnSpc>
              <a:spcBef>
                <a:spcPts val="1000"/>
              </a:spcBef>
              <a:spcAft>
                <a:spcPts val="0"/>
              </a:spcAft>
              <a:buClr>
                <a:schemeClr val="dk1"/>
              </a:buClr>
              <a:buSzPts val="1800"/>
              <a:buNone/>
            </a:pPr>
            <a:endParaRPr/>
          </a:p>
        </p:txBody>
      </p:sp>
      <p:pic>
        <p:nvPicPr>
          <p:cNvPr id="407" name="Google Shape;407;p5"/>
          <p:cNvPicPr preferRelativeResize="0"/>
          <p:nvPr/>
        </p:nvPicPr>
        <p:blipFill rotWithShape="1">
          <a:blip r:embed="rId3">
            <a:alphaModFix/>
          </a:blip>
          <a:srcRect/>
          <a:stretch/>
        </p:blipFill>
        <p:spPr>
          <a:xfrm>
            <a:off x="8485414" y="1690688"/>
            <a:ext cx="2667000" cy="2667000"/>
          </a:xfrm>
          <a:prstGeom prst="rect">
            <a:avLst/>
          </a:prstGeom>
          <a:noFill/>
          <a:ln>
            <a:noFill/>
          </a:ln>
        </p:spPr>
      </p:pic>
      <p:sp>
        <p:nvSpPr>
          <p:cNvPr id="408" name="Google Shape;408;p5"/>
          <p:cNvSpPr txBox="1"/>
          <p:nvPr/>
        </p:nvSpPr>
        <p:spPr>
          <a:xfrm>
            <a:off x="8599714" y="4492625"/>
            <a:ext cx="2552700"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www.hl7.fi/kokoukset-ja-tapahtumat/hl7-finland-30th-anniversary-symposium/</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6" descr="A screenshot of a website&#10;&#10;AI-generated content may be incorrect."/>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415" name="Google Shape;415;p6"/>
          <p:cNvGrpSpPr/>
          <p:nvPr/>
        </p:nvGrpSpPr>
        <p:grpSpPr>
          <a:xfrm>
            <a:off x="8768442" y="1730827"/>
            <a:ext cx="2563585" cy="2726871"/>
            <a:chOff x="9192985" y="1714499"/>
            <a:chExt cx="2563585" cy="2726871"/>
          </a:xfrm>
        </p:grpSpPr>
        <p:sp>
          <p:nvSpPr>
            <p:cNvPr id="416" name="Google Shape;416;p6"/>
            <p:cNvSpPr/>
            <p:nvPr/>
          </p:nvSpPr>
          <p:spPr>
            <a:xfrm>
              <a:off x="9192985" y="1714499"/>
              <a:ext cx="2563585" cy="2726871"/>
            </a:xfrm>
            <a:prstGeom prst="rect">
              <a:avLst/>
            </a:prstGeom>
            <a:solidFill>
              <a:schemeClr val="lt1"/>
            </a:solidFill>
            <a:ln w="25400" cap="flat" cmpd="sng">
              <a:solidFill>
                <a:srgbClr val="08283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radicalhealthfest.com</a:t>
              </a:r>
              <a:endParaRPr sz="1400" b="0" i="0" u="none" strike="noStrike" cap="none">
                <a:solidFill>
                  <a:schemeClr val="dk1"/>
                </a:solidFill>
                <a:latin typeface="Arial"/>
                <a:ea typeface="Arial"/>
                <a:cs typeface="Arial"/>
                <a:sym typeface="Arial"/>
              </a:endParaRPr>
            </a:p>
          </p:txBody>
        </p:sp>
        <p:pic>
          <p:nvPicPr>
            <p:cNvPr id="417" name="Google Shape;417;p6"/>
            <p:cNvPicPr preferRelativeResize="0"/>
            <p:nvPr/>
          </p:nvPicPr>
          <p:blipFill rotWithShape="1">
            <a:blip r:embed="rId4">
              <a:alphaModFix/>
            </a:blip>
            <a:srcRect/>
            <a:stretch/>
          </p:blipFill>
          <p:spPr>
            <a:xfrm>
              <a:off x="9444716" y="1917241"/>
              <a:ext cx="2092779" cy="2092779"/>
            </a:xfrm>
            <a:prstGeom prst="rect">
              <a:avLst/>
            </a:prstGeom>
            <a:noFill/>
            <a:ln>
              <a:noFill/>
            </a:ln>
          </p:spPr>
        </p:pic>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7" descr="A group of people in a row&#10;&#10;AI-generated content may be incorrect."/>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423" name="Google Shape;423;p7"/>
          <p:cNvGrpSpPr/>
          <p:nvPr/>
        </p:nvGrpSpPr>
        <p:grpSpPr>
          <a:xfrm>
            <a:off x="8882742" y="1420586"/>
            <a:ext cx="2563585" cy="2726871"/>
            <a:chOff x="10172699" y="4784272"/>
            <a:chExt cx="2563585" cy="2726871"/>
          </a:xfrm>
        </p:grpSpPr>
        <p:sp>
          <p:nvSpPr>
            <p:cNvPr id="424" name="Google Shape;424;p7"/>
            <p:cNvSpPr/>
            <p:nvPr/>
          </p:nvSpPr>
          <p:spPr>
            <a:xfrm>
              <a:off x="10172699" y="4784272"/>
              <a:ext cx="2563585" cy="2726871"/>
            </a:xfrm>
            <a:prstGeom prst="rect">
              <a:avLst/>
            </a:prstGeom>
            <a:solidFill>
              <a:schemeClr val="lt1"/>
            </a:solidFill>
            <a:ln w="25400" cap="flat" cmpd="sng">
              <a:solidFill>
                <a:srgbClr val="08283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laakaripaivat.fi</a:t>
              </a:r>
              <a:endParaRPr sz="1400" b="0" i="0" u="none" strike="noStrike" cap="none">
                <a:solidFill>
                  <a:schemeClr val="dk1"/>
                </a:solidFill>
                <a:latin typeface="Arial"/>
                <a:ea typeface="Arial"/>
                <a:cs typeface="Arial"/>
                <a:sym typeface="Arial"/>
              </a:endParaRPr>
            </a:p>
          </p:txBody>
        </p:sp>
        <p:pic>
          <p:nvPicPr>
            <p:cNvPr id="425" name="Google Shape;425;p7"/>
            <p:cNvPicPr preferRelativeResize="0"/>
            <p:nvPr/>
          </p:nvPicPr>
          <p:blipFill rotWithShape="1">
            <a:blip r:embed="rId4">
              <a:alphaModFix/>
            </a:blip>
            <a:srcRect/>
            <a:stretch/>
          </p:blipFill>
          <p:spPr>
            <a:xfrm>
              <a:off x="10516959" y="5128530"/>
              <a:ext cx="1875064" cy="1875064"/>
            </a:xfrm>
            <a:prstGeom prst="rect">
              <a:avLst/>
            </a:prstGeom>
            <a:noFill/>
            <a:ln>
              <a:noFill/>
            </a:ln>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3200" b="1">
                <a:solidFill>
                  <a:srgbClr val="03416D"/>
                </a:solidFill>
                <a:latin typeface="Arial Black"/>
                <a:ea typeface="Arial Black"/>
                <a:cs typeface="Arial Black"/>
                <a:sym typeface="Arial Black"/>
              </a:rPr>
              <a:t>Track: Patient Access to Health Data</a:t>
            </a:r>
            <a:endParaRPr/>
          </a:p>
        </p:txBody>
      </p:sp>
      <p:sp>
        <p:nvSpPr>
          <p:cNvPr id="431" name="Google Shape;431;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US" b="1"/>
              <a:t>Finnish SMART App Launch</a:t>
            </a:r>
            <a:endParaRPr/>
          </a:p>
          <a:p>
            <a:pPr marL="457200" lvl="0" indent="-342900" algn="l" rtl="0">
              <a:lnSpc>
                <a:spcPct val="90000"/>
              </a:lnSpc>
              <a:spcBef>
                <a:spcPts val="1000"/>
              </a:spcBef>
              <a:spcAft>
                <a:spcPts val="0"/>
              </a:spcAft>
              <a:buClr>
                <a:schemeClr val="dk1"/>
              </a:buClr>
              <a:buSzPts val="1800"/>
              <a:buChar char="•"/>
            </a:pPr>
            <a:r>
              <a:rPr lang="en-US" b="1"/>
              <a:t>City of Helsinki / Apotti / Epic</a:t>
            </a:r>
            <a:endParaRPr/>
          </a:p>
          <a:p>
            <a:pPr marL="457200" lvl="0" indent="-342900" algn="l" rtl="0">
              <a:lnSpc>
                <a:spcPct val="90000"/>
              </a:lnSpc>
              <a:spcBef>
                <a:spcPts val="1000"/>
              </a:spcBef>
              <a:spcAft>
                <a:spcPts val="0"/>
              </a:spcAft>
              <a:buClr>
                <a:schemeClr val="dk1"/>
              </a:buClr>
              <a:buSzPts val="1800"/>
              <a:buChar char="•"/>
            </a:pPr>
            <a:r>
              <a:rPr lang="en-US" b="1"/>
              <a:t>Kanta</a:t>
            </a:r>
            <a:endParaRPr/>
          </a:p>
          <a:p>
            <a:pPr marL="457200" lvl="0" indent="-342900" algn="l" rtl="0">
              <a:lnSpc>
                <a:spcPct val="90000"/>
              </a:lnSpc>
              <a:spcBef>
                <a:spcPts val="1000"/>
              </a:spcBef>
              <a:spcAft>
                <a:spcPts val="0"/>
              </a:spcAft>
              <a:buClr>
                <a:schemeClr val="dk1"/>
              </a:buClr>
              <a:buSzPts val="1800"/>
              <a:buChar char="•"/>
            </a:pPr>
            <a:r>
              <a:rPr lang="en-US" b="1"/>
              <a:t>xShare Yellow Button</a:t>
            </a:r>
            <a:endParaRPr/>
          </a:p>
          <a:p>
            <a:pPr marL="457200" lvl="0" indent="-342900" algn="l" rtl="0">
              <a:lnSpc>
                <a:spcPct val="90000"/>
              </a:lnSpc>
              <a:spcBef>
                <a:spcPts val="1000"/>
              </a:spcBef>
              <a:spcAft>
                <a:spcPts val="0"/>
              </a:spcAft>
              <a:buClr>
                <a:schemeClr val="dk1"/>
              </a:buClr>
              <a:buSzPts val="1800"/>
              <a:buChar char="•"/>
            </a:pPr>
            <a:r>
              <a:rPr lang="en-US" b="1"/>
              <a:t>Health Data and Identity Wallets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3200" b="1">
                <a:solidFill>
                  <a:srgbClr val="03416D"/>
                </a:solidFill>
                <a:latin typeface="Arial Black"/>
                <a:ea typeface="Arial Black"/>
                <a:cs typeface="Arial Black"/>
                <a:sym typeface="Arial Black"/>
              </a:rPr>
              <a:t>Track: Care Plans and Clinical Reasoning</a:t>
            </a:r>
            <a:endParaRPr/>
          </a:p>
        </p:txBody>
      </p:sp>
      <p:sp>
        <p:nvSpPr>
          <p:cNvPr id="437" name="Google Shape;437;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US"/>
              <a:t>Authoring, Publishing, and Sharing Clinical Knowledge</a:t>
            </a:r>
            <a:endParaRPr/>
          </a:p>
          <a:p>
            <a:pPr marL="457200" lvl="0" indent="-342900" algn="l" rtl="0">
              <a:lnSpc>
                <a:spcPct val="90000"/>
              </a:lnSpc>
              <a:spcBef>
                <a:spcPts val="1000"/>
              </a:spcBef>
              <a:spcAft>
                <a:spcPts val="0"/>
              </a:spcAft>
              <a:buClr>
                <a:schemeClr val="dk1"/>
              </a:buClr>
              <a:buSzPts val="1800"/>
              <a:buChar char="•"/>
            </a:pPr>
            <a:r>
              <a:rPr lang="en-US"/>
              <a:t>Defining Clinical Concepts</a:t>
            </a:r>
            <a:endParaRPr/>
          </a:p>
          <a:p>
            <a:pPr marL="457200" lvl="0" indent="-342900" algn="l" rtl="0">
              <a:lnSpc>
                <a:spcPct val="90000"/>
              </a:lnSpc>
              <a:spcBef>
                <a:spcPts val="1000"/>
              </a:spcBef>
              <a:spcAft>
                <a:spcPts val="0"/>
              </a:spcAft>
              <a:buClr>
                <a:schemeClr val="dk1"/>
              </a:buClr>
              <a:buSzPts val="1800"/>
              <a:buChar char="•"/>
            </a:pPr>
            <a:r>
              <a:rPr lang="en-US"/>
              <a:t>Modelling Care Plans and Computable Guidelines</a:t>
            </a:r>
            <a:endParaRPr/>
          </a:p>
          <a:p>
            <a:pPr marL="457200" lvl="0" indent="-342900" algn="l" rtl="0">
              <a:lnSpc>
                <a:spcPct val="90000"/>
              </a:lnSpc>
              <a:spcBef>
                <a:spcPts val="1000"/>
              </a:spcBef>
              <a:spcAft>
                <a:spcPts val="0"/>
              </a:spcAft>
              <a:buClr>
                <a:schemeClr val="dk1"/>
              </a:buClr>
              <a:buSzPts val="1800"/>
              <a:buChar char="•"/>
            </a:pPr>
            <a:r>
              <a:rPr lang="en-US"/>
              <a:t>Testing Clinical Knowledge Against European Synthetic Data</a:t>
            </a:r>
            <a:endParaRPr/>
          </a:p>
          <a:p>
            <a:pPr marL="457200" lvl="0" indent="-342900" algn="l" rtl="0">
              <a:lnSpc>
                <a:spcPct val="90000"/>
              </a:lnSpc>
              <a:spcBef>
                <a:spcPts val="1000"/>
              </a:spcBef>
              <a:spcAft>
                <a:spcPts val="0"/>
              </a:spcAft>
              <a:buClr>
                <a:schemeClr val="dk1"/>
              </a:buClr>
              <a:buSzPts val="1800"/>
              <a:buChar char="•"/>
            </a:pPr>
            <a:r>
              <a:rPr lang="en-US"/>
              <a:t>Integrating Clinical Knowledge</a:t>
            </a:r>
            <a:endParaRPr/>
          </a:p>
          <a:p>
            <a:pPr marL="114300" lvl="0" indent="0" algn="l" rtl="0">
              <a:lnSpc>
                <a:spcPct val="90000"/>
              </a:lnSpc>
              <a:spcBef>
                <a:spcPts val="1000"/>
              </a:spcBef>
              <a:spcAft>
                <a:spcPts val="0"/>
              </a:spcAft>
              <a:buSzPts val="1800"/>
              <a:buNone/>
            </a:pPr>
            <a:br>
              <a:rPr lang="en-US"/>
            </a:b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10" descr="A screenshot of a webinar&#10;&#10;AI-generated content may be incorrect."/>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391eaa065a6_5_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126" name="Google Shape;126;g391eaa065a6_5_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127" name="Google Shape;127;g391eaa065a6_5_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6FAFF"/>
        </a:solidFill>
        <a:effectLst/>
      </p:bgPr>
    </p:bg>
    <p:spTree>
      <p:nvGrpSpPr>
        <p:cNvPr id="1" name="Shape 447"/>
        <p:cNvGrpSpPr/>
        <p:nvPr/>
      </p:nvGrpSpPr>
      <p:grpSpPr>
        <a:xfrm>
          <a:off x="0" y="0"/>
          <a:ext cx="0" cy="0"/>
          <a:chOff x="0" y="0"/>
          <a:chExt cx="0" cy="0"/>
        </a:xfrm>
      </p:grpSpPr>
      <p:sp>
        <p:nvSpPr>
          <p:cNvPr id="448" name="Google Shape;448;g3b1432d2eb4_0_399"/>
          <p:cNvSpPr txBox="1">
            <a:spLocks noGrp="1"/>
          </p:cNvSpPr>
          <p:nvPr>
            <p:ph type="ctrTitle"/>
          </p:nvPr>
        </p:nvSpPr>
        <p:spPr>
          <a:xfrm>
            <a:off x="1524000" y="1808165"/>
            <a:ext cx="9144000" cy="2387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3416D"/>
              </a:buClr>
              <a:buSzPct val="100000"/>
              <a:buFont typeface="Arial Black"/>
              <a:buNone/>
            </a:pPr>
            <a:r>
              <a:rPr lang="en-US" b="1">
                <a:solidFill>
                  <a:srgbClr val="03416D"/>
                </a:solidFill>
                <a:latin typeface="Arial Black"/>
                <a:ea typeface="Arial Black"/>
                <a:cs typeface="Arial Black"/>
                <a:sym typeface="Arial Black"/>
              </a:rPr>
              <a:t>Logistics of the Finnish Health Data Hackathon</a:t>
            </a:r>
            <a:endParaRPr b="1">
              <a:solidFill>
                <a:srgbClr val="03416D"/>
              </a:solidFill>
              <a:latin typeface="Arial Black"/>
              <a:ea typeface="Arial Black"/>
              <a:cs typeface="Arial Black"/>
              <a:sym typeface="Arial Black"/>
            </a:endParaRPr>
          </a:p>
        </p:txBody>
      </p:sp>
      <p:sp>
        <p:nvSpPr>
          <p:cNvPr id="449" name="Google Shape;449;g3b1432d2eb4_0_399"/>
          <p:cNvSpPr txBox="1">
            <a:spLocks noGrp="1"/>
          </p:cNvSpPr>
          <p:nvPr>
            <p:ph type="subTitle" idx="1"/>
          </p:nvPr>
        </p:nvSpPr>
        <p:spPr>
          <a:xfrm>
            <a:off x="630450" y="4851775"/>
            <a:ext cx="109311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chemeClr val="dk1"/>
              </a:buClr>
              <a:buSzPts val="2400"/>
              <a:buNone/>
            </a:pPr>
            <a:r>
              <a:rPr lang="en-US" sz="3500" i="1"/>
              <a:t>Mikael Rinnetmäki,</a:t>
            </a:r>
            <a:endParaRPr sz="3500" i="1"/>
          </a:p>
          <a:p>
            <a:pPr marL="0" lvl="0" indent="0" algn="ctr" rtl="0">
              <a:lnSpc>
                <a:spcPct val="90000"/>
              </a:lnSpc>
              <a:spcBef>
                <a:spcPts val="1000"/>
              </a:spcBef>
              <a:spcAft>
                <a:spcPts val="0"/>
              </a:spcAft>
              <a:buClr>
                <a:schemeClr val="dk1"/>
              </a:buClr>
              <a:buSzPts val="2400"/>
              <a:buNone/>
            </a:pPr>
            <a:r>
              <a:rPr lang="en-US" sz="3500" i="1"/>
              <a:t>Founder, Sensotrend Oy</a:t>
            </a:r>
            <a:endParaRPr sz="3500" i="1"/>
          </a:p>
        </p:txBody>
      </p:sp>
      <p:pic>
        <p:nvPicPr>
          <p:cNvPr id="450" name="Google Shape;450;g3b1432d2eb4_0_399"/>
          <p:cNvPicPr preferRelativeResize="0"/>
          <p:nvPr/>
        </p:nvPicPr>
        <p:blipFill rotWithShape="1">
          <a:blip r:embed="rId3">
            <a:alphaModFix/>
          </a:blip>
          <a:srcRect/>
          <a:stretch/>
        </p:blipFill>
        <p:spPr>
          <a:xfrm>
            <a:off x="3801836" y="818416"/>
            <a:ext cx="4588325" cy="59101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3200" b="1">
                <a:solidFill>
                  <a:srgbClr val="03416D"/>
                </a:solidFill>
                <a:latin typeface="Arial Black"/>
                <a:ea typeface="Arial Black"/>
                <a:cs typeface="Arial Black"/>
                <a:sym typeface="Arial Black"/>
              </a:rPr>
              <a:t>When &amp; Where</a:t>
            </a:r>
            <a:endParaRPr/>
          </a:p>
        </p:txBody>
      </p:sp>
      <p:sp>
        <p:nvSpPr>
          <p:cNvPr id="456" name="Google Shape;456;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Clr>
                <a:schemeClr val="dk1"/>
              </a:buClr>
              <a:buSzPts val="1800"/>
              <a:buChar char="•"/>
            </a:pPr>
            <a:r>
              <a:rPr lang="en-US"/>
              <a:t>Monday, January 19, 2026, starting at 9:00 EEST</a:t>
            </a:r>
            <a:endParaRPr/>
          </a:p>
          <a:p>
            <a:pPr marL="457200" lvl="0" indent="-342900" algn="l" rtl="0">
              <a:lnSpc>
                <a:spcPct val="90000"/>
              </a:lnSpc>
              <a:spcBef>
                <a:spcPts val="1000"/>
              </a:spcBef>
              <a:spcAft>
                <a:spcPts val="0"/>
              </a:spcAft>
              <a:buClr>
                <a:schemeClr val="dk1"/>
              </a:buClr>
              <a:buSzPts val="1800"/>
              <a:buChar char="•"/>
            </a:pPr>
            <a:r>
              <a:rPr lang="en-US"/>
              <a:t>Some tracks continue on Tuesday, January 20, 2026</a:t>
            </a:r>
            <a:endParaRPr/>
          </a:p>
          <a:p>
            <a:pPr marL="457200" lvl="0" indent="-342900" algn="l" rtl="0">
              <a:lnSpc>
                <a:spcPct val="90000"/>
              </a:lnSpc>
              <a:spcBef>
                <a:spcPts val="1000"/>
              </a:spcBef>
              <a:spcAft>
                <a:spcPts val="0"/>
              </a:spcAft>
              <a:buClr>
                <a:schemeClr val="dk1"/>
              </a:buClr>
              <a:buSzPts val="1800"/>
              <a:buChar char="•"/>
            </a:pPr>
            <a:r>
              <a:rPr lang="en-US"/>
              <a:t>Results presented on Wednesday, January 21, 2026</a:t>
            </a:r>
            <a:endParaRPr/>
          </a:p>
          <a:p>
            <a:pPr marL="457200" lvl="0" indent="-228600" algn="l" rtl="0">
              <a:lnSpc>
                <a:spcPct val="90000"/>
              </a:lnSpc>
              <a:spcBef>
                <a:spcPts val="1000"/>
              </a:spcBef>
              <a:spcAft>
                <a:spcPts val="0"/>
              </a:spcAft>
              <a:buClr>
                <a:schemeClr val="dk1"/>
              </a:buClr>
              <a:buSzPts val="1800"/>
              <a:buNone/>
            </a:pPr>
            <a:endParaRPr/>
          </a:p>
          <a:p>
            <a:pPr marL="457200" lvl="0" indent="-342900" algn="l" rtl="0">
              <a:lnSpc>
                <a:spcPct val="90000"/>
              </a:lnSpc>
              <a:spcBef>
                <a:spcPts val="1000"/>
              </a:spcBef>
              <a:spcAft>
                <a:spcPts val="0"/>
              </a:spcAft>
              <a:buClr>
                <a:schemeClr val="dk1"/>
              </a:buClr>
              <a:buSzPts val="1800"/>
              <a:buChar char="•"/>
            </a:pPr>
            <a:r>
              <a:rPr lang="en-US"/>
              <a:t>Messukeskus / Holiday Inn Helsinki Expo</a:t>
            </a:r>
            <a:endParaRPr/>
          </a:p>
          <a:p>
            <a:pPr marL="914400" lvl="1" indent="-342900" algn="l" rtl="0">
              <a:lnSpc>
                <a:spcPct val="90000"/>
              </a:lnSpc>
              <a:spcBef>
                <a:spcPts val="500"/>
              </a:spcBef>
              <a:spcAft>
                <a:spcPts val="0"/>
              </a:spcAft>
              <a:buSzPts val="1800"/>
              <a:buChar char="•"/>
            </a:pPr>
            <a:r>
              <a:rPr lang="en-US" i="1"/>
              <a:t>Rautatieläisenkatu 3, 00520 Helsinki</a:t>
            </a:r>
            <a:endParaRPr/>
          </a:p>
          <a:p>
            <a:pPr marL="914400" lvl="1" indent="-342900" algn="l" rtl="0">
              <a:lnSpc>
                <a:spcPct val="90000"/>
              </a:lnSpc>
              <a:spcBef>
                <a:spcPts val="500"/>
              </a:spcBef>
              <a:spcAft>
                <a:spcPts val="0"/>
              </a:spcAft>
              <a:buSzPts val="1800"/>
              <a:buChar char="•"/>
            </a:pPr>
            <a:r>
              <a:rPr lang="en-US"/>
              <a:t>See Messukeskus on </a:t>
            </a:r>
            <a:r>
              <a:rPr lang="en-US" u="sng">
                <a:solidFill>
                  <a:schemeClr val="hlink"/>
                </a:solidFill>
                <a:hlinkClick r:id="rId3"/>
              </a:rPr>
              <a:t>Google Maps</a:t>
            </a:r>
            <a:r>
              <a:rPr lang="en-US"/>
              <a:t>!</a:t>
            </a:r>
            <a:endParaRPr/>
          </a:p>
          <a:p>
            <a:pPr marL="914400" lvl="1" indent="-342900" algn="l" rtl="0">
              <a:lnSpc>
                <a:spcPct val="90000"/>
              </a:lnSpc>
              <a:spcBef>
                <a:spcPts val="500"/>
              </a:spcBef>
              <a:spcAft>
                <a:spcPts val="0"/>
              </a:spcAft>
              <a:buSzPts val="1800"/>
              <a:buChar char="•"/>
            </a:pPr>
            <a:r>
              <a:rPr lang="en-US"/>
              <a:t>See the </a:t>
            </a:r>
            <a:r>
              <a:rPr lang="en-US" u="sng">
                <a:solidFill>
                  <a:schemeClr val="hlink"/>
                </a:solidFill>
                <a:hlinkClick r:id="rId4"/>
              </a:rPr>
              <a:t>arrival instructions</a:t>
            </a:r>
            <a:r>
              <a:rPr lang="en-US"/>
              <a:t> on Messukeskus website.</a:t>
            </a:r>
            <a:br>
              <a:rPr lang="en-US"/>
            </a:br>
            <a:r>
              <a:rPr lang="en-US"/>
              <a:t>Use the </a:t>
            </a:r>
            <a:r>
              <a:rPr lang="en-US" i="1"/>
              <a:t>entrance for meeting guests</a:t>
            </a:r>
            <a:r>
              <a:rPr lang="en-US"/>
              <a:t>.</a:t>
            </a:r>
            <a:endParaRPr/>
          </a:p>
          <a:p>
            <a:pPr marL="914400" lvl="1" indent="-342900" algn="l" rtl="0">
              <a:lnSpc>
                <a:spcPct val="90000"/>
              </a:lnSpc>
              <a:spcBef>
                <a:spcPts val="500"/>
              </a:spcBef>
              <a:spcAft>
                <a:spcPts val="0"/>
              </a:spcAft>
              <a:buSzPts val="1800"/>
              <a:buChar char="•"/>
            </a:pPr>
            <a:r>
              <a:rPr lang="en-US"/>
              <a:t>The main space for the hackathon is Room 203 A.</a:t>
            </a:r>
            <a:endParaRPr/>
          </a:p>
          <a:p>
            <a:pPr marL="457200" lvl="0" indent="-228600" algn="l" rtl="0">
              <a:lnSpc>
                <a:spcPct val="90000"/>
              </a:lnSpc>
              <a:spcBef>
                <a:spcPts val="1000"/>
              </a:spcBef>
              <a:spcAft>
                <a:spcPts val="0"/>
              </a:spcAft>
              <a:buClr>
                <a:schemeClr val="dk1"/>
              </a:buClr>
              <a:buSzPts val="1800"/>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3200" b="1">
                <a:solidFill>
                  <a:srgbClr val="03416D"/>
                </a:solidFill>
                <a:latin typeface="Arial Black"/>
                <a:ea typeface="Arial Black"/>
                <a:cs typeface="Arial Black"/>
                <a:sym typeface="Arial Black"/>
              </a:rPr>
              <a:t>Participation</a:t>
            </a:r>
            <a:endParaRPr/>
          </a:p>
        </p:txBody>
      </p:sp>
      <p:sp>
        <p:nvSpPr>
          <p:cNvPr id="463" name="Google Shape;463;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US"/>
              <a:t>Register in advance</a:t>
            </a:r>
            <a:endParaRPr/>
          </a:p>
          <a:p>
            <a:pPr marL="457200" lvl="0" indent="-342900" algn="l" rtl="0">
              <a:lnSpc>
                <a:spcPct val="90000"/>
              </a:lnSpc>
              <a:spcBef>
                <a:spcPts val="1000"/>
              </a:spcBef>
              <a:spcAft>
                <a:spcPts val="0"/>
              </a:spcAft>
              <a:buClr>
                <a:schemeClr val="dk1"/>
              </a:buClr>
              <a:buSzPts val="1800"/>
              <a:buChar char="•"/>
            </a:pPr>
            <a:r>
              <a:rPr lang="en-US" b="1"/>
              <a:t>No costs involved!</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14" descr="A screenshot of a computer&#10;&#10;AI-generated content may be incorrect."/>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18" descr="A screenshot of a registration form&#10;&#10;AI-generated content may be incorrect."/>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b="1">
                <a:solidFill>
                  <a:srgbClr val="03416D"/>
                </a:solidFill>
                <a:latin typeface="Arial Black"/>
                <a:ea typeface="Arial Black"/>
                <a:cs typeface="Arial Black"/>
                <a:sym typeface="Arial Black"/>
              </a:rPr>
              <a:t>Participating on the Patient Access Track</a:t>
            </a:r>
            <a:endParaRPr/>
          </a:p>
        </p:txBody>
      </p:sp>
      <p:sp>
        <p:nvSpPr>
          <p:cNvPr id="480" name="Google Shape;480;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US"/>
              <a:t>Fill in the Google Sheet at </a:t>
            </a:r>
            <a:r>
              <a:rPr lang="en-US" u="sng">
                <a:solidFill>
                  <a:schemeClr val="hlink"/>
                </a:solidFill>
                <a:hlinkClick r:id="rId3"/>
              </a:rPr>
              <a:t>https://docs.google.com/spreadsheets/d/1MF02GaMasV3UJtPeZZYTaZ753NqimmJOCHDsZHcktOI/edit?usp=sharing</a:t>
            </a:r>
            <a:endParaRPr/>
          </a:p>
          <a:p>
            <a:pPr marL="457200" lvl="0" indent="-342900" algn="l" rtl="0">
              <a:lnSpc>
                <a:spcPct val="90000"/>
              </a:lnSpc>
              <a:spcBef>
                <a:spcPts val="1000"/>
              </a:spcBef>
              <a:spcAft>
                <a:spcPts val="0"/>
              </a:spcAft>
              <a:buClr>
                <a:schemeClr val="dk1"/>
              </a:buClr>
              <a:buSzPts val="1800"/>
              <a:buChar char="•"/>
            </a:pPr>
            <a:r>
              <a:rPr lang="en-US"/>
              <a:t>Share your ideas and interests!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20" descr="A screenshot of a computer&#10;&#10;AI-generated content may be incorrect."/>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21" descr="A screenshot of a spreadsheet&#10;&#10;AI-generated content may be incorrect."/>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22" descr="A screenshot of a computer&#10;&#10;AI-generated content may be incorrect."/>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23"/>
          <p:cNvPicPr preferRelativeResize="0"/>
          <p:nvPr/>
        </p:nvPicPr>
        <p:blipFill rotWithShape="1">
          <a:blip r:embed="rId3">
            <a:alphaModFix/>
          </a:blip>
          <a:srcRect/>
          <a:stretch/>
        </p:blipFill>
        <p:spPr>
          <a:xfrm>
            <a:off x="3287056" y="1453240"/>
            <a:ext cx="5617887" cy="723632"/>
          </a:xfrm>
          <a:prstGeom prst="rect">
            <a:avLst/>
          </a:prstGeom>
          <a:noFill/>
          <a:ln>
            <a:noFill/>
          </a:ln>
        </p:spPr>
      </p:pic>
      <p:pic>
        <p:nvPicPr>
          <p:cNvPr id="501" name="Google Shape;501;p23" descr="A red and black logo&#10;&#10;AI-generated content may be incorrect."/>
          <p:cNvPicPr preferRelativeResize="0"/>
          <p:nvPr/>
        </p:nvPicPr>
        <p:blipFill rotWithShape="1">
          <a:blip r:embed="rId4">
            <a:alphaModFix/>
          </a:blip>
          <a:srcRect/>
          <a:stretch/>
        </p:blipFill>
        <p:spPr>
          <a:xfrm>
            <a:off x="2845246" y="2922812"/>
            <a:ext cx="1882140" cy="913944"/>
          </a:xfrm>
          <a:prstGeom prst="rect">
            <a:avLst/>
          </a:prstGeom>
          <a:noFill/>
          <a:ln>
            <a:noFill/>
          </a:ln>
        </p:spPr>
      </p:pic>
      <p:pic>
        <p:nvPicPr>
          <p:cNvPr id="502" name="Google Shape;502;p23" descr="A red and black logo&#10;&#10;AI-generated content may be incorrect."/>
          <p:cNvPicPr preferRelativeResize="0"/>
          <p:nvPr/>
        </p:nvPicPr>
        <p:blipFill rotWithShape="1">
          <a:blip r:embed="rId5">
            <a:alphaModFix/>
          </a:blip>
          <a:srcRect/>
          <a:stretch/>
        </p:blipFill>
        <p:spPr>
          <a:xfrm>
            <a:off x="5545629" y="2922811"/>
            <a:ext cx="1882140" cy="965200"/>
          </a:xfrm>
          <a:prstGeom prst="rect">
            <a:avLst/>
          </a:prstGeom>
          <a:noFill/>
          <a:ln>
            <a:noFill/>
          </a:ln>
        </p:spPr>
      </p:pic>
      <p:pic>
        <p:nvPicPr>
          <p:cNvPr id="503" name="Google Shape;503;p23" descr="A logo with blue and yellow squares&#10;&#10;AI-generated content may be incorrect."/>
          <p:cNvPicPr preferRelativeResize="0"/>
          <p:nvPr/>
        </p:nvPicPr>
        <p:blipFill rotWithShape="1">
          <a:blip r:embed="rId6">
            <a:alphaModFix/>
          </a:blip>
          <a:srcRect/>
          <a:stretch/>
        </p:blipFill>
        <p:spPr>
          <a:xfrm>
            <a:off x="8324848" y="2922811"/>
            <a:ext cx="927100" cy="965200"/>
          </a:xfrm>
          <a:prstGeom prst="rect">
            <a:avLst/>
          </a:prstGeom>
          <a:noFill/>
          <a:ln>
            <a:noFill/>
          </a:ln>
        </p:spPr>
      </p:pic>
      <p:pic>
        <p:nvPicPr>
          <p:cNvPr id="504" name="Google Shape;504;p23"/>
          <p:cNvPicPr preferRelativeResize="0"/>
          <p:nvPr/>
        </p:nvPicPr>
        <p:blipFill rotWithShape="1">
          <a:blip r:embed="rId7">
            <a:alphaModFix/>
          </a:blip>
          <a:srcRect/>
          <a:stretch/>
        </p:blipFill>
        <p:spPr>
          <a:xfrm>
            <a:off x="3106510" y="4729738"/>
            <a:ext cx="1645111" cy="763237"/>
          </a:xfrm>
          <a:prstGeom prst="rect">
            <a:avLst/>
          </a:prstGeom>
          <a:noFill/>
          <a:ln>
            <a:noFill/>
          </a:ln>
        </p:spPr>
      </p:pic>
      <p:pic>
        <p:nvPicPr>
          <p:cNvPr id="505" name="Google Shape;505;p23" descr="A logo with a person holding a cell&#10;&#10;AI-generated content may be incorrect."/>
          <p:cNvPicPr preferRelativeResize="0"/>
          <p:nvPr/>
        </p:nvPicPr>
        <p:blipFill rotWithShape="1">
          <a:blip r:embed="rId8">
            <a:alphaModFix/>
          </a:blip>
          <a:srcRect/>
          <a:stretch/>
        </p:blipFill>
        <p:spPr>
          <a:xfrm>
            <a:off x="5322431" y="4530141"/>
            <a:ext cx="1645111" cy="965609"/>
          </a:xfrm>
          <a:prstGeom prst="rect">
            <a:avLst/>
          </a:prstGeom>
          <a:noFill/>
          <a:ln>
            <a:noFill/>
          </a:ln>
        </p:spPr>
      </p:pic>
      <p:pic>
        <p:nvPicPr>
          <p:cNvPr id="506" name="Google Shape;506;p23"/>
          <p:cNvPicPr preferRelativeResize="0"/>
          <p:nvPr/>
        </p:nvPicPr>
        <p:blipFill rotWithShape="1">
          <a:blip r:embed="rId9">
            <a:alphaModFix/>
          </a:blip>
          <a:srcRect/>
          <a:stretch/>
        </p:blipFill>
        <p:spPr>
          <a:xfrm>
            <a:off x="7514644" y="4762396"/>
            <a:ext cx="1468515" cy="4582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g3b1432d2eb4_0_14"/>
          <p:cNvPicPr preferRelativeResize="0"/>
          <p:nvPr/>
        </p:nvPicPr>
        <p:blipFill rotWithShape="1">
          <a:blip r:embed="rId3">
            <a:alphaModFix/>
          </a:blip>
          <a:srcRect/>
          <a:stretch/>
        </p:blipFill>
        <p:spPr>
          <a:xfrm>
            <a:off x="0" y="0"/>
            <a:ext cx="12191996"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3416D"/>
              </a:buClr>
              <a:buSzPts val="6000"/>
              <a:buFont typeface="Arial Black"/>
              <a:buNone/>
            </a:pPr>
            <a:r>
              <a:rPr lang="en-US" b="1">
                <a:solidFill>
                  <a:srgbClr val="03416D"/>
                </a:solidFill>
                <a:latin typeface="Arial Black"/>
                <a:ea typeface="Arial Black"/>
                <a:cs typeface="Arial Black"/>
                <a:sym typeface="Arial Black"/>
              </a:rPr>
              <a:t>Q&amp;A</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3416D"/>
              </a:buClr>
              <a:buSzPts val="6000"/>
              <a:buFont typeface="Arial Black"/>
              <a:buNone/>
            </a:pPr>
            <a:r>
              <a:rPr lang="en-US" b="1">
                <a:solidFill>
                  <a:srgbClr val="03416D"/>
                </a:solidFill>
                <a:latin typeface="Arial Black"/>
                <a:ea typeface="Arial Black"/>
                <a:cs typeface="Arial Black"/>
                <a:sym typeface="Arial Black"/>
              </a:rPr>
              <a:t>Thank you for participating!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391eaa065a6_12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139" name="Google Shape;139;g391eaa065a6_12_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140" name="Google Shape;140;g391eaa065a6_12_0"/>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g3b1432d2eb4_0_416" title="xshare-vs-kickoff v1.0.png"/>
          <p:cNvPicPr preferRelativeResize="0"/>
          <p:nvPr/>
        </p:nvPicPr>
        <p:blipFill>
          <a:blip r:embed="rId3">
            <a:alphaModFix/>
          </a:blip>
          <a:stretch>
            <a:fillRect/>
          </a:stretch>
        </p:blipFill>
        <p:spPr>
          <a:xfrm>
            <a:off x="0" y="0"/>
            <a:ext cx="12191999"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g3b1e5012798_3_1" title="Yellow Button movement v03.png"/>
          <p:cNvPicPr preferRelativeResize="0"/>
          <p:nvPr/>
        </p:nvPicPr>
        <p:blipFill>
          <a:blip r:embed="rId3">
            <a:alphaModFix/>
          </a:blip>
          <a:stretch>
            <a:fillRect/>
          </a:stretch>
        </p:blipFill>
        <p:spPr>
          <a:xfrm>
            <a:off x="0" y="0"/>
            <a:ext cx="12191999"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d1824b25-665d-4ca6-89ca-4f1b5bbe0424}" enabled="1" method="Privileged" siteId="{b01220f1-ab94-4936-86d7-f3b40f38f4b7}" contentBits="0" removed="0"/>
</clbl:labelList>
</file>

<file path=docProps/app.xml><?xml version="1.0" encoding="utf-8"?>
<Properties xmlns="http://schemas.openxmlformats.org/officeDocument/2006/extended-properties" xmlns:vt="http://schemas.openxmlformats.org/officeDocument/2006/docPropsVTypes">
  <TotalTime>0</TotalTime>
  <Words>1599</Words>
  <Application>Microsoft Macintosh PowerPoint</Application>
  <PresentationFormat>Widescreen</PresentationFormat>
  <Paragraphs>236</Paragraphs>
  <Slides>61</Slides>
  <Notes>61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Arial</vt:lpstr>
      <vt:lpstr>Play</vt:lpstr>
      <vt:lpstr>Arial Black</vt:lpstr>
      <vt:lpstr>Office Theme</vt:lpstr>
      <vt:lpstr>FINNISH HEALTH DATA HACKATHON</vt:lpstr>
      <vt:lpstr>PowerPoint Presentation</vt:lpstr>
      <vt:lpstr>AGENDA</vt:lpstr>
      <vt:lpstr>EU Projects presentation: myH@myH and xShare</vt:lpstr>
      <vt:lpstr>PowerPoint Presentation</vt:lpstr>
      <vt:lpstr>PowerPoint Presentation</vt:lpstr>
      <vt:lpstr>PowerPoint Presentation</vt:lpstr>
      <vt:lpstr>PowerPoint Presentation</vt:lpstr>
      <vt:lpstr>PowerPoint Presentation</vt:lpstr>
      <vt:lpstr>Wallet presentation</vt:lpstr>
      <vt:lpstr>Title</vt:lpstr>
      <vt:lpstr>Title</vt:lpstr>
      <vt:lpstr>PowerPoint Presentation</vt:lpstr>
      <vt:lpstr>PowerPoint Presentation</vt:lpstr>
      <vt:lpstr>PowerPoint Presentation</vt:lpstr>
      <vt:lpstr>Use cases in the EU projects</vt:lpstr>
      <vt:lpstr>xShare use cases: Download/Upload</vt:lpstr>
      <vt:lpstr>xShare use cases: One Time Share</vt:lpstr>
      <vt:lpstr>MyHealth@MyHands use cases</vt:lpstr>
      <vt:lpstr>xShare &amp; Wallet in these use cases</vt:lpstr>
      <vt:lpstr>Similar use case for i2X (EEHRxF)</vt:lpstr>
      <vt:lpstr>Q&amp;A</vt:lpstr>
      <vt:lpstr>Testing Lab in EU Projects</vt:lpstr>
      <vt:lpstr>Healthcare is changing… need Interoperability by design</vt:lpstr>
      <vt:lpstr>IHE Testing Continuum</vt:lpstr>
      <vt:lpstr>IHE Methodology for specifications</vt:lpstr>
      <vt:lpstr>IHE Testing strategy</vt:lpstr>
      <vt:lpstr>Type of testing events</vt:lpstr>
      <vt:lpstr>Type of testing</vt:lpstr>
      <vt:lpstr>The Lab concept</vt:lpstr>
      <vt:lpstr>Ecosystem of connected testing tools</vt:lpstr>
      <vt:lpstr>Continuous Testing Session for EHDS</vt:lpstr>
      <vt:lpstr>Continuous Testing Session for EHDS</vt:lpstr>
      <vt:lpstr>The three pillars</vt:lpstr>
      <vt:lpstr>New things are coming..</vt:lpstr>
      <vt:lpstr>Gazelle Presentation</vt:lpstr>
      <vt:lpstr>The mission of Gazelle</vt:lpstr>
      <vt:lpstr>What is Gazelle?</vt:lpstr>
      <vt:lpstr>Gazelle in the ecosystem</vt:lpstr>
      <vt:lpstr>Gazelle Demo on Continuous Testing Session for EHDS</vt:lpstr>
      <vt:lpstr>Testing EHDS-related projects with</vt:lpstr>
      <vt:lpstr>Wrap up and connection with the other webinars</vt:lpstr>
      <vt:lpstr>PowerPoint Presentation</vt:lpstr>
      <vt:lpstr>HL7 Finland 30 Years Symposium</vt:lpstr>
      <vt:lpstr>PowerPoint Presentation</vt:lpstr>
      <vt:lpstr>PowerPoint Presentation</vt:lpstr>
      <vt:lpstr>Track: Patient Access to Health Data</vt:lpstr>
      <vt:lpstr>Track: Care Plans and Clinical Reasoning</vt:lpstr>
      <vt:lpstr>PowerPoint Presentation</vt:lpstr>
      <vt:lpstr>Logistics of the Finnish Health Data Hackathon</vt:lpstr>
      <vt:lpstr>When &amp; Where</vt:lpstr>
      <vt:lpstr>Participation</vt:lpstr>
      <vt:lpstr>PowerPoint Presentation</vt:lpstr>
      <vt:lpstr>PowerPoint Presentation</vt:lpstr>
      <vt:lpstr>Participating on the Patient Access Track</vt:lpstr>
      <vt:lpstr>PowerPoint Presentation</vt:lpstr>
      <vt:lpstr>PowerPoint Presentation</vt:lpstr>
      <vt:lpstr>PowerPoint Presentation</vt:lpstr>
      <vt:lpstr>PowerPoint Presentation</vt:lpstr>
      <vt:lpstr>Q&amp;A</vt:lpstr>
      <vt:lpstr>Thank you for participating!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Mikael Rinnetmäki</dc:creator>
  <cp:lastModifiedBy>Mikael Rinnetmäki</cp:lastModifiedBy>
  <cp:revision>1</cp:revision>
  <dcterms:created xsi:type="dcterms:W3CDTF">2025-12-09T21:21:44Z</dcterms:created>
  <dcterms:modified xsi:type="dcterms:W3CDTF">2025-12-19T15:16:39Z</dcterms:modified>
</cp:coreProperties>
</file>