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83" r:id="rId3"/>
    <p:sldId id="259" r:id="rId4"/>
    <p:sldId id="265" r:id="rId5"/>
    <p:sldId id="266" r:id="rId6"/>
    <p:sldId id="258" r:id="rId7"/>
    <p:sldId id="275" r:id="rId8"/>
    <p:sldId id="280" r:id="rId9"/>
    <p:sldId id="281" r:id="rId10"/>
    <p:sldId id="277" r:id="rId11"/>
    <p:sldId id="278" r:id="rId12"/>
    <p:sldId id="298" r:id="rId13"/>
    <p:sldId id="297" r:id="rId14"/>
    <p:sldId id="299" r:id="rId15"/>
    <p:sldId id="312" r:id="rId16"/>
    <p:sldId id="270" r:id="rId17"/>
    <p:sldId id="273" r:id="rId18"/>
    <p:sldId id="300" r:id="rId19"/>
    <p:sldId id="301" r:id="rId20"/>
    <p:sldId id="287" r:id="rId21"/>
    <p:sldId id="302" r:id="rId22"/>
    <p:sldId id="303" r:id="rId23"/>
    <p:sldId id="304" r:id="rId24"/>
    <p:sldId id="305" r:id="rId25"/>
    <p:sldId id="288" r:id="rId26"/>
    <p:sldId id="306" r:id="rId27"/>
    <p:sldId id="307" r:id="rId28"/>
    <p:sldId id="289" r:id="rId29"/>
    <p:sldId id="308" r:id="rId30"/>
    <p:sldId id="290" r:id="rId31"/>
    <p:sldId id="309" r:id="rId32"/>
    <p:sldId id="310" r:id="rId33"/>
    <p:sldId id="292" r:id="rId34"/>
    <p:sldId id="311" r:id="rId35"/>
    <p:sldId id="293" r:id="rId36"/>
    <p:sldId id="294" r:id="rId37"/>
    <p:sldId id="295" r:id="rId38"/>
    <p:sldId id="279" r:id="rId39"/>
    <p:sldId id="284" r:id="rId40"/>
    <p:sldId id="286" r:id="rId41"/>
    <p:sldId id="28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416D"/>
    <a:srgbClr val="F6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53"/>
    <p:restoredTop sz="81099"/>
  </p:normalViewPr>
  <p:slideViewPr>
    <p:cSldViewPr snapToGrid="0">
      <p:cViewPr varScale="1">
        <p:scale>
          <a:sx n="92" d="100"/>
          <a:sy n="92" d="100"/>
        </p:scale>
        <p:origin x="11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ael Rinnetmäki" userId="2e480f37-01f4-4452-b49c-e49635a2b384" providerId="ADAL" clId="{D16FC4F1-3EF1-5A97-B015-B2360907ACE4}"/>
    <pc:docChg chg="addSld modSld sldOrd">
      <pc:chgData name="Mikael Rinnetmäki" userId="2e480f37-01f4-4452-b49c-e49635a2b384" providerId="ADAL" clId="{D16FC4F1-3EF1-5A97-B015-B2360907ACE4}" dt="2025-12-15T15:38:17.822" v="13" actId="20578"/>
      <pc:docMkLst>
        <pc:docMk/>
      </pc:docMkLst>
      <pc:sldChg chg="ord">
        <pc:chgData name="Mikael Rinnetmäki" userId="2e480f37-01f4-4452-b49c-e49635a2b384" providerId="ADAL" clId="{D16FC4F1-3EF1-5A97-B015-B2360907ACE4}" dt="2025-12-15T15:38:17.822" v="13" actId="20578"/>
        <pc:sldMkLst>
          <pc:docMk/>
          <pc:sldMk cId="2271519443" sldId="284"/>
        </pc:sldMkLst>
      </pc:sldChg>
      <pc:sldChg chg="addSp modSp new mod ord">
        <pc:chgData name="Mikael Rinnetmäki" userId="2e480f37-01f4-4452-b49c-e49635a2b384" providerId="ADAL" clId="{D16FC4F1-3EF1-5A97-B015-B2360907ACE4}" dt="2025-12-15T15:32:18.556" v="12" actId="20578"/>
        <pc:sldMkLst>
          <pc:docMk/>
          <pc:sldMk cId="1162360961" sldId="312"/>
        </pc:sldMkLst>
        <pc:picChg chg="add mod">
          <ac:chgData name="Mikael Rinnetmäki" userId="2e480f37-01f4-4452-b49c-e49635a2b384" providerId="ADAL" clId="{D16FC4F1-3EF1-5A97-B015-B2360907ACE4}" dt="2025-12-15T15:31:03.688" v="4" actId="14100"/>
          <ac:picMkLst>
            <pc:docMk/>
            <pc:sldMk cId="1162360961" sldId="312"/>
            <ac:picMk id="3" creationId="{3D6E2CAB-0C92-4578-307E-45D7037B091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5B1B3-11EE-0847-ABAA-124E2D1DAD6B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33053-5C97-2B48-A4D4-C68307258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87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the recording!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28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73007-C7DA-B3AA-486F-A8C3AFBB5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E69B30-DE65-370C-7FC5-6000F2AC6E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00A6E0-E115-CAA9-85D8-F3F040F351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 Access API</a:t>
            </a:r>
          </a:p>
          <a:p>
            <a:r>
              <a:rPr lang="en-US" dirty="0"/>
              <a:t>Personal Health Record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05930-F650-EE8F-2BF5-4D0C74F945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99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FBBE9-4495-6A0C-CB44-2F50A488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FBBA58-AB1E-60B4-F22E-332015230B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285159-2D0F-F287-3F72-133C0F302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 Access API</a:t>
            </a:r>
          </a:p>
          <a:p>
            <a:r>
              <a:rPr lang="en-US" dirty="0"/>
              <a:t>Personal Health Record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AD9A-5E17-6DBD-4979-56532B7075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95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MyHealth@MyHands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Website</a:t>
            </a:r>
          </a:p>
          <a:p>
            <a:pPr marL="171450" indent="-171450">
              <a:buFontTx/>
              <a:buChar char="-"/>
            </a:pPr>
            <a:r>
              <a:rPr lang="en-US" dirty="0"/>
              <a:t>Description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 err="1"/>
              <a:t>MyData</a:t>
            </a:r>
            <a:r>
              <a:rPr lang="en-US" dirty="0"/>
              <a:t> Global</a:t>
            </a:r>
          </a:p>
          <a:p>
            <a:pPr marL="171450" indent="-171450">
              <a:buFontTx/>
              <a:buChar char="-"/>
            </a:pPr>
            <a:r>
              <a:rPr lang="en-US" dirty="0"/>
              <a:t>Project description?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17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A638F-D7B1-6801-60B2-8D9C5CBB5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4B2D42-0828-1A55-2211-2402ACE648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C67363-31E7-0135-32F9-757763AB92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067EF-C346-E677-3146-6D383456A4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71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346C4-C5D7-959F-281B-D486D2D44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C1E134-2440-0C89-AC30-3FA7B51C96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DC95C3-8A6C-40B8-4ACC-C562DEB1CE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7256F-8164-A744-DD8F-2927B03A0A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93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21CAB-0D2E-2D36-CC31-888C005B0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733F9F-E3FB-EFDD-2FCC-6ABBE0179F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3BEDEC-ABF6-AC3E-DCC0-BC30E5CED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BB934-3B95-0BF3-865A-322B04B54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96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together, plug systems together, exchange data, see what works and what does not.</a:t>
            </a:r>
          </a:p>
          <a:p>
            <a:r>
              <a:rPr lang="en-US" dirty="0"/>
              <a:t>Show what’s possible to achieve with the technologies.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45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something does not work, discuss it.</a:t>
            </a:r>
          </a:p>
          <a:p>
            <a:r>
              <a:rPr lang="en-US" dirty="0"/>
              <a:t>Talk about the specifications. This is how I interpret it, and why.</a:t>
            </a:r>
          </a:p>
          <a:p>
            <a:r>
              <a:rPr lang="en-US" dirty="0"/>
              <a:t>Give feedback – it is possible to interpret this part in this and this way.</a:t>
            </a:r>
          </a:p>
          <a:p>
            <a:r>
              <a:rPr lang="en-US" dirty="0"/>
              <a:t>It’s possible to implement this part in this and that way.</a:t>
            </a:r>
          </a:p>
          <a:p>
            <a:r>
              <a:rPr lang="en-US" dirty="0"/>
              <a:t>Specs always aim to be clear and unambiguous. It’s hard.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4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event is part of a larger series of hackathons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6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23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r>
              <a:rPr lang="en-US" dirty="0"/>
              <a:t>for the main hackathon on Monday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Radical Health Festival and </a:t>
            </a:r>
            <a:r>
              <a:rPr lang="en-US" dirty="0" err="1"/>
              <a:t>Lääkäripäivät</a:t>
            </a:r>
            <a:r>
              <a:rPr lang="en-US" dirty="0"/>
              <a:t> require a paid registration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53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  <a:p>
            <a:r>
              <a:rPr lang="en-US" dirty="0"/>
              <a:t>Separate webinar coming up</a:t>
            </a:r>
          </a:p>
          <a:p>
            <a:r>
              <a:rPr lang="en-US" dirty="0" err="1"/>
              <a:t>Apotti</a:t>
            </a:r>
            <a:r>
              <a:rPr lang="en-US" dirty="0"/>
              <a:t> Ecosystem</a:t>
            </a:r>
          </a:p>
          <a:p>
            <a:r>
              <a:rPr lang="en-US" dirty="0" err="1"/>
              <a:t>Fhir.epic.com</a:t>
            </a:r>
            <a:endParaRPr lang="en-US" dirty="0"/>
          </a:p>
          <a:p>
            <a:r>
              <a:rPr lang="en-US" dirty="0"/>
              <a:t>Maisa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37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095A1-3168-DAAE-6227-1901009B7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53DE7A-9ED9-A2C7-6246-00DAACDBA8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71988B-DED6-1A23-EA59-F98B4ED8C0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  <a:p>
            <a:r>
              <a:rPr lang="en-US" dirty="0"/>
              <a:t>Separate webinar coming up</a:t>
            </a:r>
          </a:p>
          <a:p>
            <a:r>
              <a:rPr lang="en-US" dirty="0" err="1"/>
              <a:t>Apotti</a:t>
            </a:r>
            <a:r>
              <a:rPr lang="en-US" dirty="0"/>
              <a:t> Ecosystem</a:t>
            </a:r>
          </a:p>
          <a:p>
            <a:r>
              <a:rPr lang="en-US" dirty="0" err="1"/>
              <a:t>Fhir.epic.com</a:t>
            </a:r>
            <a:endParaRPr lang="en-US" dirty="0"/>
          </a:p>
          <a:p>
            <a:r>
              <a:rPr lang="en-US" dirty="0"/>
              <a:t>Maisa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60D9B-6A51-6B63-F045-500C8CD5AC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67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 Access API</a:t>
            </a:r>
          </a:p>
          <a:p>
            <a:r>
              <a:rPr lang="en-US" dirty="0"/>
              <a:t>Personal Health Record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1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66B81-8CB9-F6C2-8B1C-5C00AE905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5016F9-B7CE-C6EC-48EB-4A6D27B51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27A40-14B9-D5AC-EC55-2361BB03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E860B-3277-8647-16C9-3E4D91A98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5964D-0652-8EDC-9A80-2D4784A3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88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52BC-2A26-EDCE-FC68-E7A277868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AB337-67DC-2338-CEEF-7A98212E61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FA088-6637-C011-D240-3F7729E4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DE93D-B383-3C90-7A94-D90AC4B9C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83024-C6B3-C76D-C37F-FED13382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64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8A288D-F83E-3FF8-368B-FAD0DE993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9655CE-425B-421C-6746-92757B5D4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8936C-3E8A-BF60-BFAD-09B0FA9B7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4A647-5BC2-B7BA-AA92-5F0056800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07B84-36FB-C7A3-9AE3-8E1E309C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15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5EDD5-6E44-5708-0B73-6DADBB05C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EFDC8-F3F3-0A7A-2AC8-9DF478EB7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162D6-92EC-B53E-3CE4-B7849EFB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11385-B28B-B8D4-814F-E98EC82A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19B4A-0F3E-B74F-9FE2-5F2A4A08E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57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D7B8C-295E-1A69-8D64-FC9C47CF8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4447C-BBE9-A589-3C7B-C2A840914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53EC9-A6F5-0E77-5EC6-7B6D5F960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5F33E-1EB2-48AC-62EC-1EDA876E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DA68B-EA44-D8BB-816C-99F0DC4FB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6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F0EE9-0E27-F588-00B4-42F2605C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BFEC2-A1BF-CAD4-4605-024180FD3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AA8E24-28E0-F9E6-7682-25A2DB815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E44590-F874-E646-1D9B-85E13E698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1AB25-E699-7181-688A-42D45B4B8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C85F6-825F-8C2B-5042-5244D0EDB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0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1D51C-03C4-2E1E-103E-4B4B6D045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D6CF6-67BE-1D16-E3D7-22224E6F8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94A8B-2787-9A4E-F890-17CF4433D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6924B7-B087-BDB7-0119-2BC062B5A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FA9AC-2261-3F43-D7A7-0CC19C274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3783A-D68E-29A4-95A2-EDF0BDF3F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E5302-47BA-DD63-C8E2-220FF5444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415DD-1F21-80FA-4786-AA1EFB8DF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9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88604-2BE0-A055-9B92-4D25DBFB3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3ECA4-95C2-71A0-E01B-F34CCA6AB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ED51B5-2D0D-B613-B945-E1CD5FAE7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EB003-64DB-C4D9-219C-90A19A00F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28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384953-C503-A895-5292-20F2CCF9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E66ED8-31FF-EBDA-02A6-54342FD6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9277F-D70C-9A96-16F3-1DC2599B5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30EC7-3E3C-6329-2019-BFCDE8CF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7EE9E-F424-4426-DC03-A843AD652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B8F05-1D0A-9926-35B5-E467E9F42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DC79A8-0D7F-569C-6362-F0272857A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4B703-9CE8-B736-9845-33D20A704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CE319-9717-FFAD-8BE7-2AF8ED56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21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32111-0E7B-6F81-90BF-B8EA2266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61BD37-4012-78FB-1AD4-007B64C1C9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65678-FC1E-D68D-DF06-B741ACB31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EDAF4-52DC-72A9-3179-7FDFFCD0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6867E-8B9A-75B3-E479-324DAC67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963BCC-49F6-C2B4-A74A-F7C4BD64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2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050951-E1B4-5573-C0DA-F9204C32B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0DCCE-3695-7769-981F-7F1E36A1D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349AC-EAFB-434E-B2A0-359E735C5E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649454-EA76-6F4A-A9C9-B7CAB93F597F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50C83-B13A-8C6D-DA61-6D305C9E8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8CEA0-738C-22FA-AFC9-558FE3BAC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0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l7.dk/fhir/smart/" TargetMode="External"/><Relationship Id="rId2" Type="http://schemas.openxmlformats.org/officeDocument/2006/relationships/hyperlink" Target="https://hl7.fi/fhir/finnish-smart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otti.fi/en/the-apotti-ecosyste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l7.fi/fhir/finnish-smart/AuditEvent-apotti-ehr-launch-by-practitioner.html" TargetMode="External"/><Relationship Id="rId4" Type="http://schemas.openxmlformats.org/officeDocument/2006/relationships/hyperlink" Target="https://fhir.epic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nta.fi/en/system-developers/hyvinvointisovellusten-rajapint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anta.fi/en/system-developers/kanta-phr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digital-building-blocks/sites/spaces/EUDIGITALIDENTITYWALLET/pages/694487738/EU+Digital+Identity+Wallet+Hom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kk.org/en/" TargetMode="External"/><Relationship Id="rId5" Type="http://schemas.openxmlformats.org/officeDocument/2006/relationships/hyperlink" Target="https://myhealthmyhands.eu/" TargetMode="External"/><Relationship Id="rId4" Type="http://schemas.openxmlformats.org/officeDocument/2006/relationships/hyperlink" Target="https://code.europa.eu/ehdsi/ehealth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MF02GaMasV3UJtPeZZYTaZ753NqimmJOCHDsZHcktOI/edit?usp=sharin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lients.stillwords.com/EHiN2025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lients.stillwords.com/EHiN202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3322-B058-AC2A-6BD4-D16E70B8B8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8165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FINNISH HEALTH DATA HACKATHON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5AF89D-13CF-561E-EDAD-23BE1D4A89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90006"/>
            <a:ext cx="9144000" cy="1655762"/>
          </a:xfrm>
        </p:spPr>
        <p:txBody>
          <a:bodyPr/>
          <a:lstStyle/>
          <a:p>
            <a:r>
              <a:rPr lang="en-US" sz="4400" dirty="0"/>
              <a:t>Patient Access Track</a:t>
            </a:r>
          </a:p>
          <a:p>
            <a:r>
              <a:rPr lang="en-US" dirty="0"/>
              <a:t>December 15, 2025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62008D-506B-EEEB-979D-92E9761C2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1836" y="818416"/>
            <a:ext cx="4588328" cy="5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99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6FF0F-FF29-7B33-091C-342F50CB4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00DC4-4669-B232-1FE1-68D346922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When &amp; 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6552C-ECBA-2E18-59C2-251DBA3CE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Monday, January 19, 2026, starting at 9:00 EEST</a:t>
            </a:r>
          </a:p>
          <a:p>
            <a:r>
              <a:rPr lang="en-US" dirty="0"/>
              <a:t>Some tracks continue on Tuesday, January 20, 2026</a:t>
            </a:r>
          </a:p>
          <a:p>
            <a:r>
              <a:rPr lang="en-US" dirty="0"/>
              <a:t>Results presented on Wednesday, January 21, 2026</a:t>
            </a:r>
          </a:p>
        </p:txBody>
      </p:sp>
    </p:spTree>
    <p:extLst>
      <p:ext uri="{BB962C8B-B14F-4D97-AF65-F5344CB8AC3E}">
        <p14:creationId xmlns:p14="http://schemas.microsoft.com/office/powerpoint/2010/main" val="2162647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B4C81-EF10-0A1F-2C97-ACFC4D53D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E611-382B-81C8-8F86-EFED28DF3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99C0B-1401-DF98-3406-3764A9E4A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Register in advance</a:t>
            </a:r>
          </a:p>
          <a:p>
            <a:r>
              <a:rPr lang="en-US" b="1" dirty="0"/>
              <a:t>No costs involved!</a:t>
            </a:r>
          </a:p>
        </p:txBody>
      </p:sp>
    </p:spTree>
    <p:extLst>
      <p:ext uri="{BB962C8B-B14F-4D97-AF65-F5344CB8AC3E}">
        <p14:creationId xmlns:p14="http://schemas.microsoft.com/office/powerpoint/2010/main" val="2544867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6F32F0D-D407-A3B0-A182-1CD790B05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03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registration form&#10;&#10;AI-generated content may be incorrect.">
            <a:extLst>
              <a:ext uri="{FF2B5EF4-FFF2-40B4-BE49-F238E27FC236}">
                <a16:creationId xmlns:a16="http://schemas.microsoft.com/office/drawing/2014/main" id="{68E55C45-E123-1741-AAF1-F2D03C6DB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77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27ABE-E529-D21A-5584-36321162C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B6C36-5312-ECFA-B089-EDEB5B08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CC24F-8AA4-E856-61AB-E9DFB2363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Finnish Health Data Hackathon</a:t>
            </a:r>
          </a:p>
        </p:txBody>
      </p:sp>
    </p:spTree>
    <p:extLst>
      <p:ext uri="{BB962C8B-B14F-4D97-AF65-F5344CB8AC3E}">
        <p14:creationId xmlns:p14="http://schemas.microsoft.com/office/powerpoint/2010/main" val="1408430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inar&#10;&#10;AI-generated content may be incorrect.">
            <a:extLst>
              <a:ext uri="{FF2B5EF4-FFF2-40B4-BE49-F238E27FC236}">
                <a16:creationId xmlns:a16="http://schemas.microsoft.com/office/drawing/2014/main" id="{3D6E2CAB-0C92-4578-307E-45D7037B0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60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D81-4680-9434-09D0-F6B6D12F8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Topics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ED807-117D-66E5-96B9-BB54E7A49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Patient Access track of the Finnish Health Data Hackathon</a:t>
            </a:r>
          </a:p>
        </p:txBody>
      </p:sp>
    </p:spTree>
    <p:extLst>
      <p:ext uri="{BB962C8B-B14F-4D97-AF65-F5344CB8AC3E}">
        <p14:creationId xmlns:p14="http://schemas.microsoft.com/office/powerpoint/2010/main" val="3476558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84170-2D04-E03A-19DC-416EA80C2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668D-0718-9259-808F-5909B640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Finnish SMART IG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A844-A1C0-FA2D-3066-E71A43198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>
                <a:hlinkClick r:id="rId2"/>
              </a:rPr>
              <a:t>Finnish Implementation Guide for SMART App Launch</a:t>
            </a:r>
            <a:endParaRPr lang="en-US" dirty="0"/>
          </a:p>
          <a:p>
            <a:pPr lvl="1"/>
            <a:r>
              <a:rPr lang="en-US" dirty="0"/>
              <a:t>Published by HL7 Finland</a:t>
            </a:r>
          </a:p>
          <a:p>
            <a:pPr lvl="1"/>
            <a:r>
              <a:rPr lang="en-US" dirty="0"/>
              <a:t>Looking for implementations and feedback</a:t>
            </a:r>
          </a:p>
          <a:p>
            <a:pPr lvl="1"/>
            <a:r>
              <a:rPr lang="en-US" dirty="0"/>
              <a:t>Also national adaptations (</a:t>
            </a:r>
            <a:r>
              <a:rPr lang="en-US" dirty="0">
                <a:hlinkClick r:id="rId3"/>
              </a:rPr>
              <a:t>https://hl7.dk/fhir/smart/</a:t>
            </a:r>
            <a:r>
              <a:rPr lang="en-US" dirty="0"/>
              <a:t>) and harmonization!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363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65EC7-F6A2-7141-A117-38319474A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355DF-18A0-CD42-61C3-74040F63C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Finnish SMART IG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A466153-D779-46C4-EF67-A8B60DE7A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28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6D840-A9C8-D737-9DBE-C168F67EA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340C0-5CBF-98B1-3800-08107A39B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Finnish SMART IG</a:t>
            </a:r>
          </a:p>
        </p:txBody>
      </p:sp>
      <p:pic>
        <p:nvPicPr>
          <p:cNvPr id="4" name="Picture 3" descr="A screenshot of a web page&#10;&#10;AI-generated content may be incorrect.">
            <a:extLst>
              <a:ext uri="{FF2B5EF4-FFF2-40B4-BE49-F238E27FC236}">
                <a16:creationId xmlns:a16="http://schemas.microsoft.com/office/drawing/2014/main" id="{88159771-CF5B-6F86-EA6C-86A768341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65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1826B-F7EF-3611-4CC4-A1D4749DE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6EC4ADB-73A8-4D28-0868-87C368335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7056" y="1453240"/>
            <a:ext cx="5617887" cy="723632"/>
          </a:xfrm>
          <a:prstGeom prst="rect">
            <a:avLst/>
          </a:prstGeom>
        </p:spPr>
      </p:pic>
      <p:pic>
        <p:nvPicPr>
          <p:cNvPr id="8" name="Picture 7" descr="A red and black logo&#10;&#10;AI-generated content may be incorrect.">
            <a:extLst>
              <a:ext uri="{FF2B5EF4-FFF2-40B4-BE49-F238E27FC236}">
                <a16:creationId xmlns:a16="http://schemas.microsoft.com/office/drawing/2014/main" id="{2EA6DA34-F9E3-6F81-33EE-F8998436B7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246" y="2922812"/>
            <a:ext cx="1882140" cy="913944"/>
          </a:xfrm>
          <a:prstGeom prst="rect">
            <a:avLst/>
          </a:prstGeom>
        </p:spPr>
      </p:pic>
      <p:pic>
        <p:nvPicPr>
          <p:cNvPr id="10" name="Picture 9" descr="A red and black logo&#10;&#10;AI-generated content may be incorrect.">
            <a:extLst>
              <a:ext uri="{FF2B5EF4-FFF2-40B4-BE49-F238E27FC236}">
                <a16:creationId xmlns:a16="http://schemas.microsoft.com/office/drawing/2014/main" id="{70B0D519-11F6-BEC6-4377-C4BCB3A4E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629" y="2922811"/>
            <a:ext cx="1882140" cy="965200"/>
          </a:xfrm>
          <a:prstGeom prst="rect">
            <a:avLst/>
          </a:prstGeom>
        </p:spPr>
      </p:pic>
      <p:pic>
        <p:nvPicPr>
          <p:cNvPr id="12" name="Picture 11" descr="A logo with blue and yellow squares&#10;&#10;AI-generated content may be incorrect.">
            <a:extLst>
              <a:ext uri="{FF2B5EF4-FFF2-40B4-BE49-F238E27FC236}">
                <a16:creationId xmlns:a16="http://schemas.microsoft.com/office/drawing/2014/main" id="{195BD642-3A8D-08BB-7024-99FC54779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848" y="2922811"/>
            <a:ext cx="927100" cy="965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918395B-A5A1-B8B0-F0BB-C4F14EC92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06510" y="4729738"/>
            <a:ext cx="1645111" cy="763237"/>
          </a:xfrm>
          <a:prstGeom prst="rect">
            <a:avLst/>
          </a:prstGeom>
        </p:spPr>
      </p:pic>
      <p:pic>
        <p:nvPicPr>
          <p:cNvPr id="16" name="Picture 15" descr="A logo with a person holding a cell&#10;&#10;AI-generated content may be incorrect.">
            <a:extLst>
              <a:ext uri="{FF2B5EF4-FFF2-40B4-BE49-F238E27FC236}">
                <a16:creationId xmlns:a16="http://schemas.microsoft.com/office/drawing/2014/main" id="{0AAF5BB9-F3C8-86C0-9043-D533C578AB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2431" y="4530141"/>
            <a:ext cx="1645111" cy="96560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E91F548-7050-468A-9408-E256555EDD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14644" y="4762396"/>
            <a:ext cx="1468515" cy="4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4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F1FBF-0820-B468-AA55-6A23D1F00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E43C0-900B-EBA6-0191-F39CCCFB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City of Helsinki / </a:t>
            </a:r>
            <a:r>
              <a:rPr lang="en-US" b="1" dirty="0" err="1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Apotti</a:t>
            </a:r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/ Epic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D8EC8-5965-182F-140B-1DC345121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challenge from the City of Helsinki?</a:t>
            </a:r>
          </a:p>
          <a:p>
            <a:r>
              <a:rPr lang="en-US" dirty="0" err="1"/>
              <a:t>Apotti</a:t>
            </a:r>
            <a:r>
              <a:rPr lang="en-US" dirty="0"/>
              <a:t> is a local Epic installation</a:t>
            </a:r>
          </a:p>
          <a:p>
            <a:r>
              <a:rPr lang="en-US" dirty="0"/>
              <a:t>Maisa, a localized MyChart patient portal and app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509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5609ABD3-D79C-CFB2-E6DF-138456C6A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47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with laptops&#10;&#10;AI-generated content may be incorrect.">
            <a:extLst>
              <a:ext uri="{FF2B5EF4-FFF2-40B4-BE49-F238E27FC236}">
                <a16:creationId xmlns:a16="http://schemas.microsoft.com/office/drawing/2014/main" id="{0331C98C-E48D-0E57-E043-AA87E5F3A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77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911A59B-D33E-5014-16ED-A487932C1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22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F9A7E-945F-F3CE-02DA-DCA36F3EF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86F43-051C-0DD2-082F-859E2165D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City of Helsinki / </a:t>
            </a:r>
            <a:r>
              <a:rPr lang="en-US" b="1" dirty="0" err="1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Apotti</a:t>
            </a:r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/ Epic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2FF27-2205-2CD8-C3FE-3600E56BF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https://www.apotti.fi/en/the-apotti-ecosystem/</a:t>
            </a:r>
            <a:endParaRPr lang="en-US" dirty="0"/>
          </a:p>
          <a:p>
            <a:r>
              <a:rPr lang="en-US" dirty="0">
                <a:hlinkClick r:id="rId4"/>
              </a:rPr>
              <a:t>https://fhir.epic.com/</a:t>
            </a:r>
            <a:r>
              <a:rPr lang="en-US" dirty="0"/>
              <a:t>	(worth registering in advance!)</a:t>
            </a:r>
          </a:p>
          <a:p>
            <a:r>
              <a:rPr lang="en-US" dirty="0">
                <a:hlinkClick r:id="rId5"/>
              </a:rPr>
              <a:t>https://hl7.fi/fhir/finnish-smart/AuditEvent-apotti-ehr-launch-by-practitioner.html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separate webinar tomorrow!</a:t>
            </a:r>
          </a:p>
          <a:p>
            <a:pPr lvl="1"/>
            <a:r>
              <a:rPr lang="en-US" dirty="0"/>
              <a:t>Tuesday, December 16, 2025 at 14:00 EET (13:00 CET)</a:t>
            </a:r>
          </a:p>
          <a:p>
            <a:pPr lvl="1"/>
            <a:r>
              <a:rPr lang="en-US" dirty="0"/>
              <a:t>See hackathon website for details!</a:t>
            </a:r>
          </a:p>
        </p:txBody>
      </p:sp>
    </p:spTree>
    <p:extLst>
      <p:ext uri="{BB962C8B-B14F-4D97-AF65-F5344CB8AC3E}">
        <p14:creationId xmlns:p14="http://schemas.microsoft.com/office/powerpoint/2010/main" val="3215516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5D26D-A67C-867C-D4AC-DE64307A9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03245-5F32-3278-358F-E76C676AB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Kanta APIs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4B9D4-C023-0C22-C461-EFEAB0F9A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Wellbeing Applications Interface</a:t>
            </a:r>
            <a:br>
              <a:rPr lang="en-US" dirty="0"/>
            </a:br>
            <a:r>
              <a:rPr lang="en-US" dirty="0"/>
              <a:t>to the Kanta Patient Data Repository</a:t>
            </a:r>
          </a:p>
          <a:p>
            <a:pPr lvl="1"/>
            <a:r>
              <a:rPr lang="en-US" dirty="0"/>
              <a:t>Patient </a:t>
            </a:r>
            <a:r>
              <a:rPr lang="en-US" dirty="0" err="1"/>
              <a:t>acces</a:t>
            </a:r>
            <a:r>
              <a:rPr lang="en-US" dirty="0"/>
              <a:t> to structured clinical data</a:t>
            </a:r>
          </a:p>
          <a:p>
            <a:pPr lvl="1"/>
            <a:r>
              <a:rPr lang="en-US" dirty="0"/>
              <a:t>CDA data served through a FHIR API</a:t>
            </a:r>
          </a:p>
          <a:p>
            <a:pPr lvl="1"/>
            <a:r>
              <a:rPr lang="en-US" dirty="0">
                <a:hlinkClick r:id="rId3"/>
              </a:rPr>
              <a:t>https://www.kanta.fi/en/system-developers/hyvinvointisovellusten-rajapinta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Personal Health Record (PHR)</a:t>
            </a:r>
          </a:p>
          <a:p>
            <a:pPr lvl="1"/>
            <a:r>
              <a:rPr lang="en-US" dirty="0"/>
              <a:t>Platform for data from patients</a:t>
            </a:r>
          </a:p>
          <a:p>
            <a:pPr lvl="1"/>
            <a:r>
              <a:rPr lang="en-US" dirty="0"/>
              <a:t>FHIR server, FHIR profiles and API’s</a:t>
            </a:r>
          </a:p>
          <a:p>
            <a:pPr lvl="1"/>
            <a:r>
              <a:rPr lang="en-US" dirty="0">
                <a:hlinkClick r:id="rId4"/>
              </a:rPr>
              <a:t>https://www.kanta.fi/en/system-developers/kanta-phr</a:t>
            </a:r>
            <a:endParaRPr lang="en-US" dirty="0"/>
          </a:p>
          <a:p>
            <a:pPr lvl="1"/>
            <a:r>
              <a:rPr lang="en-US" dirty="0"/>
              <a:t>Developer support being ramped down, due to upcoming changes</a:t>
            </a:r>
          </a:p>
        </p:txBody>
      </p:sp>
    </p:spTree>
    <p:extLst>
      <p:ext uri="{BB962C8B-B14F-4D97-AF65-F5344CB8AC3E}">
        <p14:creationId xmlns:p14="http://schemas.microsoft.com/office/powerpoint/2010/main" val="4159628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B1EA1-45E1-B6AB-56DD-25FE3B950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ABFCB-BEC4-D15C-8EC2-AC7ED5BF2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Kanta APIs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D987476-BA86-93CB-2DD9-41FA14305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84006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28452-6349-2EE2-14EB-2F7BF742D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FA4D5-DCD2-EA05-E988-40F0CE996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Kanta APIs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2DE75B2-C6C6-8A48-9B6C-38CA3BA30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66509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BB7EE-F82B-9E06-E51B-7DED769C4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CA5AF-4E90-8A7A-6DC4-DB8F188C2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xShare</a:t>
            </a:r>
            <a:endParaRPr lang="en-US" b="1" dirty="0">
              <a:solidFill>
                <a:srgbClr val="03416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69B3A-D137-2F67-1775-2D875C6C5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Yellow Button</a:t>
            </a:r>
          </a:p>
          <a:p>
            <a:pPr lvl="1"/>
            <a:r>
              <a:rPr lang="en-US" dirty="0"/>
              <a:t>Share your health data in European Electronic Health Record Exchange Format (</a:t>
            </a:r>
            <a:r>
              <a:rPr lang="en-US" dirty="0" err="1"/>
              <a:t>EEHRxF</a:t>
            </a:r>
            <a:r>
              <a:rPr lang="en-US" dirty="0"/>
              <a:t>) with a click-of-a-button</a:t>
            </a:r>
          </a:p>
          <a:p>
            <a:pPr lvl="1"/>
            <a:endParaRPr lang="en-US" dirty="0"/>
          </a:p>
          <a:p>
            <a:r>
              <a:rPr lang="en-US" dirty="0"/>
              <a:t>Open Call 2025</a:t>
            </a:r>
          </a:p>
          <a:p>
            <a:r>
              <a:rPr lang="en-US" dirty="0"/>
              <a:t>Industry Label</a:t>
            </a:r>
          </a:p>
          <a:p>
            <a:r>
              <a:rPr lang="en-US" dirty="0"/>
              <a:t>Community of Excellence</a:t>
            </a:r>
          </a:p>
        </p:txBody>
      </p:sp>
    </p:spTree>
    <p:extLst>
      <p:ext uri="{BB962C8B-B14F-4D97-AF65-F5344CB8AC3E}">
        <p14:creationId xmlns:p14="http://schemas.microsoft.com/office/powerpoint/2010/main" val="3348282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66AED-597F-96D1-4D0E-96A01E82C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8FF54-60F4-DDBB-3F26-B1FBC6EC7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xShare</a:t>
            </a:r>
            <a:endParaRPr lang="en-US" b="1" dirty="0">
              <a:solidFill>
                <a:srgbClr val="03416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" name="Content Placeholder 4" descr="A close-up of a website&#10;&#10;AI-generated content may be incorrect.">
            <a:extLst>
              <a:ext uri="{FF2B5EF4-FFF2-40B4-BE49-F238E27FC236}">
                <a16:creationId xmlns:a16="http://schemas.microsoft.com/office/drawing/2014/main" id="{F33A0E57-EF5B-FC14-C7C7-AC9BF5756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65320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CCFA0-0C05-F919-53FE-A21B3F607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80B59-4F17-1346-E232-C92487C08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Finnish Health Data Hackathon?</a:t>
            </a:r>
          </a:p>
          <a:p>
            <a:r>
              <a:rPr lang="en-US" dirty="0"/>
              <a:t>Patient Access Track</a:t>
            </a:r>
          </a:p>
          <a:p>
            <a:pPr lvl="1"/>
            <a:r>
              <a:rPr lang="en-US" dirty="0"/>
              <a:t>Finnish SMART IG</a:t>
            </a:r>
          </a:p>
          <a:p>
            <a:pPr lvl="1"/>
            <a:r>
              <a:rPr lang="en-US" dirty="0"/>
              <a:t>City of Helsinki / </a:t>
            </a:r>
            <a:r>
              <a:rPr lang="en-US" dirty="0" err="1"/>
              <a:t>Apotti</a:t>
            </a:r>
            <a:r>
              <a:rPr lang="en-US" dirty="0"/>
              <a:t> / Epic</a:t>
            </a:r>
          </a:p>
          <a:p>
            <a:pPr lvl="1"/>
            <a:r>
              <a:rPr lang="en-US" dirty="0"/>
              <a:t>Kanta</a:t>
            </a:r>
          </a:p>
          <a:p>
            <a:pPr lvl="1"/>
            <a:r>
              <a:rPr lang="en-US" dirty="0" err="1"/>
              <a:t>xShare</a:t>
            </a:r>
            <a:endParaRPr lang="en-US" dirty="0"/>
          </a:p>
          <a:p>
            <a:pPr lvl="1"/>
            <a:r>
              <a:rPr lang="en-US" dirty="0"/>
              <a:t>Identity Wallets &amp; NCP</a:t>
            </a:r>
          </a:p>
          <a:p>
            <a:pPr lvl="1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1D432B-6489-1D42-BB12-00117C01E6E7}"/>
              </a:ext>
            </a:extLst>
          </p:cNvPr>
          <p:cNvGrpSpPr/>
          <p:nvPr/>
        </p:nvGrpSpPr>
        <p:grpSpPr>
          <a:xfrm>
            <a:off x="8545287" y="1690688"/>
            <a:ext cx="2808513" cy="3405115"/>
            <a:chOff x="8545287" y="1690688"/>
            <a:chExt cx="2808513" cy="340511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7715130-7255-CB2B-525E-8C6AC469C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45287" y="1690688"/>
              <a:ext cx="2808513" cy="280851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BDFB16-0B1F-AF91-1B94-6766013784E9}"/>
                </a:ext>
              </a:extLst>
            </p:cNvPr>
            <p:cNvSpPr txBox="1"/>
            <p:nvPr/>
          </p:nvSpPr>
          <p:spPr>
            <a:xfrm>
              <a:off x="8545287" y="4634138"/>
              <a:ext cx="2808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fhir.fi</a:t>
              </a:r>
              <a:r>
                <a:rPr lang="en-US" sz="2400" dirty="0"/>
                <a:t>/hackathon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383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0FE13-1CF7-6543-A280-E1E1589C1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7B6CA-4312-61E0-06F1-BA8AD7049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Digital Identity Wallets, NCP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20848-F0C0-53F3-009C-02B3429BC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MyHealth@MyHands</a:t>
            </a:r>
            <a:endParaRPr lang="en-US" dirty="0"/>
          </a:p>
          <a:p>
            <a:pPr lvl="1"/>
            <a:r>
              <a:rPr lang="en-US" dirty="0"/>
              <a:t>Data chain involving </a:t>
            </a:r>
            <a:r>
              <a:rPr lang="en-US" dirty="0">
                <a:hlinkClick r:id="rId3"/>
              </a:rPr>
              <a:t>EUDI Wallets</a:t>
            </a:r>
            <a:r>
              <a:rPr lang="en-US" dirty="0"/>
              <a:t>, eHealth apps, national contact point infrastructure </a:t>
            </a:r>
            <a:r>
              <a:rPr lang="en-US" dirty="0">
                <a:hlinkClick r:id="rId4"/>
              </a:rPr>
              <a:t>EU MyHealth@EU OpenNCP</a:t>
            </a:r>
            <a:r>
              <a:rPr lang="en-US" dirty="0"/>
              <a:t>, and more</a:t>
            </a:r>
          </a:p>
          <a:p>
            <a:pPr lvl="1"/>
            <a:r>
              <a:rPr lang="en-US" dirty="0"/>
              <a:t>purpose-built for exploration and demonstrations.</a:t>
            </a:r>
          </a:p>
          <a:p>
            <a:pPr lvl="1"/>
            <a:r>
              <a:rPr lang="en-US" dirty="0">
                <a:hlinkClick r:id="rId5"/>
              </a:rPr>
              <a:t>https://myhealthmyhands.eu/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 err="1"/>
              <a:t>MyData</a:t>
            </a:r>
            <a:r>
              <a:rPr lang="en-US" dirty="0"/>
              <a:t> Global: Infrastructure Pilot for Wallets</a:t>
            </a:r>
          </a:p>
          <a:p>
            <a:pPr lvl="1"/>
            <a:r>
              <a:rPr lang="en-US" dirty="0"/>
              <a:t>International Patient Summary in the wallet as a credential</a:t>
            </a:r>
          </a:p>
          <a:p>
            <a:pPr lvl="1"/>
            <a:r>
              <a:rPr lang="en-US" dirty="0"/>
              <a:t>Participants: Eyd, </a:t>
            </a:r>
            <a:r>
              <a:rPr lang="en-US" dirty="0" err="1"/>
              <a:t>Findynet</a:t>
            </a:r>
            <a:r>
              <a:rPr lang="en-US" dirty="0"/>
              <a:t>, Sensotrend</a:t>
            </a:r>
          </a:p>
          <a:p>
            <a:pPr lvl="1"/>
            <a:r>
              <a:rPr lang="en-US" dirty="0"/>
              <a:t>Funded by the </a:t>
            </a:r>
            <a:r>
              <a:rPr lang="en-US" dirty="0">
                <a:hlinkClick r:id="rId6"/>
              </a:rPr>
              <a:t>Nordic Culture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041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2AAC2-BCDF-77AD-A8D2-5F9288B77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7855-D705-4F9F-D6E6-E331C9F4C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Digital Identity Wallets, NCP</a:t>
            </a:r>
          </a:p>
        </p:txBody>
      </p:sp>
      <p:pic>
        <p:nvPicPr>
          <p:cNvPr id="7" name="Content Placeholder 6" descr="A screenshot of a website&#10;&#10;AI-generated content may be incorrect.">
            <a:extLst>
              <a:ext uri="{FF2B5EF4-FFF2-40B4-BE49-F238E27FC236}">
                <a16:creationId xmlns:a16="http://schemas.microsoft.com/office/drawing/2014/main" id="{A9FF74AE-F7DD-D00F-71B3-F1D6FB739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41163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11D40-CD82-715B-59F9-064F375F1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7E682-8B7F-DAAF-72EE-D23994672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Digital Identity Wallets, NCP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B540B-9856-5EBF-6DC7-5E4611CC5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Separate webinar later this week!</a:t>
            </a:r>
          </a:p>
          <a:p>
            <a:pPr lvl="1"/>
            <a:r>
              <a:rPr lang="en-US" dirty="0"/>
              <a:t>Friday, December 19, 2025 at 12:00 EET (11:00 CET)</a:t>
            </a:r>
          </a:p>
          <a:p>
            <a:pPr lvl="1"/>
            <a:r>
              <a:rPr lang="en-US" dirty="0"/>
              <a:t>See hackathon website for details!</a:t>
            </a:r>
          </a:p>
        </p:txBody>
      </p:sp>
    </p:spTree>
    <p:extLst>
      <p:ext uri="{BB962C8B-B14F-4D97-AF65-F5344CB8AC3E}">
        <p14:creationId xmlns:p14="http://schemas.microsoft.com/office/powerpoint/2010/main" val="8739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49D84-59E3-7A54-2B8B-ECD4ED492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98D87-22BC-6789-3905-AE7DC903B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Participating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8A803-E040-4FDD-AD05-2B99281D1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Patient Access track of the Finnish Health Data Hackathon</a:t>
            </a:r>
          </a:p>
        </p:txBody>
      </p:sp>
    </p:spTree>
    <p:extLst>
      <p:ext uri="{BB962C8B-B14F-4D97-AF65-F5344CB8AC3E}">
        <p14:creationId xmlns:p14="http://schemas.microsoft.com/office/powerpoint/2010/main" val="1083827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641F8-E634-F845-4E65-16C81F36D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7232-41DC-B29F-6FCB-43BE6A69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Participating on the Patient Access Track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D079B-C9C4-D213-FD23-88EC379A5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Fill in the Google Sheet at </a:t>
            </a:r>
            <a:r>
              <a:rPr lang="en-US" dirty="0">
                <a:hlinkClick r:id="rId3"/>
              </a:rPr>
              <a:t>https://docs.google.com/spreadsheets/d/1MF02GaMasV3UJtPeZZYTaZ753NqimmJOCHDsZHcktOI/edit?usp=sharing</a:t>
            </a:r>
            <a:endParaRPr lang="en-US" dirty="0"/>
          </a:p>
          <a:p>
            <a:r>
              <a:rPr lang="en-US" dirty="0"/>
              <a:t>Share your ideas and interests!</a:t>
            </a:r>
          </a:p>
        </p:txBody>
      </p:sp>
    </p:spTree>
    <p:extLst>
      <p:ext uri="{BB962C8B-B14F-4D97-AF65-F5344CB8AC3E}">
        <p14:creationId xmlns:p14="http://schemas.microsoft.com/office/powerpoint/2010/main" val="1174391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DA92DA0-A0B1-C83E-121F-DC6CB2A49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10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preadsheet&#10;&#10;AI-generated content may be incorrect.">
            <a:extLst>
              <a:ext uri="{FF2B5EF4-FFF2-40B4-BE49-F238E27FC236}">
                <a16:creationId xmlns:a16="http://schemas.microsoft.com/office/drawing/2014/main" id="{D1F9D6C0-4711-20DF-9729-2768ACC0C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2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0E27C71-B116-0956-E402-E472C9947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29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4DEB9-C502-6798-042B-98F987A04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BE81A-0BD7-2803-4203-981B8311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6B5D7-0480-0713-5746-F1FFA9C7F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Patient Access track of the Finnish Health Data Hackathon</a:t>
            </a:r>
          </a:p>
        </p:txBody>
      </p:sp>
    </p:spTree>
    <p:extLst>
      <p:ext uri="{BB962C8B-B14F-4D97-AF65-F5344CB8AC3E}">
        <p14:creationId xmlns:p14="http://schemas.microsoft.com/office/powerpoint/2010/main" val="34811784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7B115-9147-859E-B7AA-A6C4BFB34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03278-59A1-72A2-5D79-7AAE848AE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Sponsors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A71302A-E2BC-A386-1BAA-F7EA0896F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7056" y="1959429"/>
            <a:ext cx="5617887" cy="723632"/>
          </a:xfrm>
          <a:prstGeom prst="rect">
            <a:avLst/>
          </a:prstGeom>
        </p:spPr>
      </p:pic>
      <p:pic>
        <p:nvPicPr>
          <p:cNvPr id="8" name="Picture 7" descr="A red and black logo&#10;&#10;AI-generated content may be incorrect.">
            <a:extLst>
              <a:ext uri="{FF2B5EF4-FFF2-40B4-BE49-F238E27FC236}">
                <a16:creationId xmlns:a16="http://schemas.microsoft.com/office/drawing/2014/main" id="{201474F9-4D41-0511-369A-A5FA5F759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246" y="3429001"/>
            <a:ext cx="1882140" cy="913944"/>
          </a:xfrm>
          <a:prstGeom prst="rect">
            <a:avLst/>
          </a:prstGeom>
        </p:spPr>
      </p:pic>
      <p:pic>
        <p:nvPicPr>
          <p:cNvPr id="10" name="Picture 9" descr="A red and black logo&#10;&#10;AI-generated content may be incorrect.">
            <a:extLst>
              <a:ext uri="{FF2B5EF4-FFF2-40B4-BE49-F238E27FC236}">
                <a16:creationId xmlns:a16="http://schemas.microsoft.com/office/drawing/2014/main" id="{02F368F9-66BA-3BE6-2E5E-DF70CF2BF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629" y="3429000"/>
            <a:ext cx="1882140" cy="965200"/>
          </a:xfrm>
          <a:prstGeom prst="rect">
            <a:avLst/>
          </a:prstGeom>
        </p:spPr>
      </p:pic>
      <p:pic>
        <p:nvPicPr>
          <p:cNvPr id="12" name="Picture 11" descr="A logo with blue and yellow squares&#10;&#10;AI-generated content may be incorrect.">
            <a:extLst>
              <a:ext uri="{FF2B5EF4-FFF2-40B4-BE49-F238E27FC236}">
                <a16:creationId xmlns:a16="http://schemas.microsoft.com/office/drawing/2014/main" id="{E4F38047-2074-AB84-1BB8-6090289F8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848" y="3429000"/>
            <a:ext cx="927100" cy="965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3CC92EE-9006-BFE3-86ED-876A8E5852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06510" y="5235927"/>
            <a:ext cx="1645111" cy="763237"/>
          </a:xfrm>
          <a:prstGeom prst="rect">
            <a:avLst/>
          </a:prstGeom>
        </p:spPr>
      </p:pic>
      <p:pic>
        <p:nvPicPr>
          <p:cNvPr id="16" name="Picture 15" descr="A logo with a person holding a cell&#10;&#10;AI-generated content may be incorrect.">
            <a:extLst>
              <a:ext uri="{FF2B5EF4-FFF2-40B4-BE49-F238E27FC236}">
                <a16:creationId xmlns:a16="http://schemas.microsoft.com/office/drawing/2014/main" id="{0F99EB2C-40BA-F6AE-E378-0E433B455F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2431" y="5036330"/>
            <a:ext cx="1645111" cy="96560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685A37-3279-4AB0-A9AD-349D14B91B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14644" y="5268585"/>
            <a:ext cx="1468515" cy="4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19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B3991-8B48-A121-B94B-1999D58A3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 with laptops&#10;&#10;AI-generated content may be incorrect.">
            <a:extLst>
              <a:ext uri="{FF2B5EF4-FFF2-40B4-BE49-F238E27FC236}">
                <a16:creationId xmlns:a16="http://schemas.microsoft.com/office/drawing/2014/main" id="{3D3E8E65-32FB-FAD6-D974-8ED5CEA546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1B21C-591D-2D18-F52D-A1EAA9A4B930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©️ Still Words Photography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clients.stillwords.com/EHiN2025</a:t>
            </a:r>
            <a:endParaRPr lang="en-US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934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7DC9B-3EEB-B68D-E1A6-F58A7F675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A8B75-35C6-4C95-7ACC-5441EE17D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Next Webinars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55138-E7E5-D418-B284-E0C38612B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City of Helsinki / </a:t>
            </a:r>
            <a:r>
              <a:rPr lang="en-US" dirty="0" err="1"/>
              <a:t>Apotti</a:t>
            </a:r>
            <a:r>
              <a:rPr lang="en-US" dirty="0"/>
              <a:t> / Epic</a:t>
            </a:r>
          </a:p>
          <a:p>
            <a:pPr lvl="1"/>
            <a:r>
              <a:rPr lang="en-US" dirty="0"/>
              <a:t>Tuesday, Dec 16, 13:00 CET</a:t>
            </a:r>
          </a:p>
          <a:p>
            <a:r>
              <a:rPr lang="en-US" dirty="0"/>
              <a:t>Care Plans and Clinical Reasoning</a:t>
            </a:r>
          </a:p>
          <a:p>
            <a:pPr lvl="1"/>
            <a:r>
              <a:rPr lang="en-US" dirty="0"/>
              <a:t>Thursday, December 18, 14:00 CET</a:t>
            </a:r>
          </a:p>
          <a:p>
            <a:r>
              <a:rPr lang="en-US" dirty="0"/>
              <a:t>Wallets, national contact points (NCP)</a:t>
            </a:r>
          </a:p>
          <a:p>
            <a:pPr lvl="1"/>
            <a:r>
              <a:rPr lang="en-US" dirty="0"/>
              <a:t>Friday, December 19, 11:00 CET</a:t>
            </a:r>
          </a:p>
        </p:txBody>
      </p:sp>
    </p:spTree>
    <p:extLst>
      <p:ext uri="{BB962C8B-B14F-4D97-AF65-F5344CB8AC3E}">
        <p14:creationId xmlns:p14="http://schemas.microsoft.com/office/powerpoint/2010/main" val="1615842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24E2F-1628-EF32-8CD8-B585E7304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DDB06-3A60-B8B3-AC7B-0C087996D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 for participating!</a:t>
            </a:r>
          </a:p>
        </p:txBody>
      </p:sp>
    </p:spTree>
    <p:extLst>
      <p:ext uri="{BB962C8B-B14F-4D97-AF65-F5344CB8AC3E}">
        <p14:creationId xmlns:p14="http://schemas.microsoft.com/office/powerpoint/2010/main" val="212633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279E0-F2ED-667E-9E02-F514A7842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inting at a person's hand&#10;&#10;AI-generated content may be incorrect.">
            <a:extLst>
              <a:ext uri="{FF2B5EF4-FFF2-40B4-BE49-F238E27FC236}">
                <a16:creationId xmlns:a16="http://schemas.microsoft.com/office/drawing/2014/main" id="{0DA443AE-AFCE-13B5-998A-75C89931C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BD291F-E056-4352-A409-079BCF21429B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©️ Still Words Photography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clients.stillwords.com/EHiN2025</a:t>
            </a:r>
            <a:endParaRPr lang="en-US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439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2E075A-3BCB-C952-F4BB-F9AE0F8DA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B9FC2E9-B63F-F1B9-4D1F-843D38D3D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599" y="1947182"/>
            <a:ext cx="2334987" cy="23349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A8C023-800F-E0AA-0002-C334FEC7A67C}"/>
              </a:ext>
            </a:extLst>
          </p:cNvPr>
          <p:cNvSpPr txBox="1"/>
          <p:nvPr/>
        </p:nvSpPr>
        <p:spPr>
          <a:xfrm>
            <a:off x="228599" y="4282169"/>
            <a:ext cx="233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fhir.fi</a:t>
            </a:r>
            <a:r>
              <a:rPr lang="en-US" dirty="0"/>
              <a:t>/hackathon</a:t>
            </a:r>
          </a:p>
        </p:txBody>
      </p:sp>
    </p:spTree>
    <p:extLst>
      <p:ext uri="{BB962C8B-B14F-4D97-AF65-F5344CB8AC3E}">
        <p14:creationId xmlns:p14="http://schemas.microsoft.com/office/powerpoint/2010/main" val="1446187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498DA-BB43-B8B8-78D1-5BA785840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3E42E-32F0-149B-1CE5-C1FD83265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HL7 Finland 30 Years Symposium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AECC9-F2ED-98CC-D007-61ED38D01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Monday, 19 January 2026</a:t>
            </a:r>
          </a:p>
          <a:p>
            <a:r>
              <a:rPr lang="en-US" b="1" dirty="0"/>
              <a:t>Same premises as the hackathon</a:t>
            </a:r>
          </a:p>
          <a:p>
            <a:r>
              <a:rPr lang="en-US" b="1" dirty="0"/>
              <a:t>Requires different registration!</a:t>
            </a:r>
          </a:p>
          <a:p>
            <a:endParaRPr lang="en-US" b="1" dirty="0"/>
          </a:p>
          <a:p>
            <a:r>
              <a:rPr lang="en-US" b="1" dirty="0"/>
              <a:t>Draft agenda: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sz="2000" b="1" dirty="0"/>
              <a:t> </a:t>
            </a:r>
            <a:r>
              <a:rPr lang="en-US" b="1" dirty="0"/>
              <a:t>  9.30-10.00 Coffee</a:t>
            </a:r>
            <a:br>
              <a:rPr lang="en-US" b="1" dirty="0"/>
            </a:br>
            <a:r>
              <a:rPr lang="en-US" b="1" dirty="0"/>
              <a:t> 10.00-12.00 Finnish sessions</a:t>
            </a:r>
            <a:br>
              <a:rPr lang="en-US" b="1" dirty="0"/>
            </a:br>
            <a:r>
              <a:rPr lang="en-US" b="1" dirty="0"/>
              <a:t> 12.00-13.00 Lunch</a:t>
            </a:r>
            <a:br>
              <a:rPr lang="en-US" b="1" dirty="0"/>
            </a:br>
            <a:r>
              <a:rPr lang="en-US" b="1" dirty="0"/>
              <a:t> 13.00-16.00 International sessions</a:t>
            </a:r>
            <a:br>
              <a:rPr lang="en-US" b="1" dirty="0"/>
            </a:br>
            <a:r>
              <a:rPr lang="en-US" b="1" dirty="0"/>
              <a:t> 16.00- Networking and drinks</a:t>
            </a:r>
          </a:p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21B327-2235-CFFD-3E0E-81CE6D046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5414" y="1690688"/>
            <a:ext cx="2667000" cy="266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38120C-167F-F515-50E0-216AF0EAB59C}"/>
              </a:ext>
            </a:extLst>
          </p:cNvPr>
          <p:cNvSpPr txBox="1"/>
          <p:nvPr/>
        </p:nvSpPr>
        <p:spPr>
          <a:xfrm>
            <a:off x="8599714" y="4492625"/>
            <a:ext cx="2552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www.hl7.fi/</a:t>
            </a:r>
            <a:r>
              <a:rPr lang="en-US" dirty="0" err="1"/>
              <a:t>kokoukset</a:t>
            </a:r>
            <a:r>
              <a:rPr lang="en-US" dirty="0"/>
              <a:t>-ja-</a:t>
            </a:r>
            <a:r>
              <a:rPr lang="en-US" dirty="0" err="1"/>
              <a:t>tapahtumat</a:t>
            </a:r>
            <a:r>
              <a:rPr lang="en-US" dirty="0"/>
              <a:t>/hl7-finland-30th-anniversary-symposium/</a:t>
            </a:r>
          </a:p>
        </p:txBody>
      </p:sp>
    </p:spTree>
    <p:extLst>
      <p:ext uri="{BB962C8B-B14F-4D97-AF65-F5344CB8AC3E}">
        <p14:creationId xmlns:p14="http://schemas.microsoft.com/office/powerpoint/2010/main" val="2570747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D4FC848F-662E-3B1F-8354-F6C83F136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78A9B7A-A5FF-4810-A954-EDA063B36FD1}"/>
              </a:ext>
            </a:extLst>
          </p:cNvPr>
          <p:cNvGrpSpPr/>
          <p:nvPr/>
        </p:nvGrpSpPr>
        <p:grpSpPr>
          <a:xfrm>
            <a:off x="8768442" y="1730827"/>
            <a:ext cx="2563585" cy="2726871"/>
            <a:chOff x="9192985" y="1714499"/>
            <a:chExt cx="2563585" cy="2726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B39428-AA41-C2A1-8BF1-A95B998AD67B}"/>
                </a:ext>
              </a:extLst>
            </p:cNvPr>
            <p:cNvSpPr/>
            <p:nvPr/>
          </p:nvSpPr>
          <p:spPr>
            <a:xfrm>
              <a:off x="9192985" y="1714499"/>
              <a:ext cx="2563585" cy="27268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radicalhealthfest.com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7B0F85A-9E77-2516-32DD-FA83C880D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44716" y="1917241"/>
              <a:ext cx="2092779" cy="2092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14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w&#10;&#10;AI-generated content may be incorrect.">
            <a:extLst>
              <a:ext uri="{FF2B5EF4-FFF2-40B4-BE49-F238E27FC236}">
                <a16:creationId xmlns:a16="http://schemas.microsoft.com/office/drawing/2014/main" id="{E09EB56E-1F08-F4C7-F1B0-34042EEE1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9F3822-4667-40F1-5B09-4CEC7AF5BF2B}"/>
              </a:ext>
            </a:extLst>
          </p:cNvPr>
          <p:cNvGrpSpPr/>
          <p:nvPr/>
        </p:nvGrpSpPr>
        <p:grpSpPr>
          <a:xfrm>
            <a:off x="8882742" y="1420586"/>
            <a:ext cx="2563585" cy="2726871"/>
            <a:chOff x="10172699" y="4784272"/>
            <a:chExt cx="2563585" cy="272687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902CFC-DF38-5D48-3635-72A312938D69}"/>
                </a:ext>
              </a:extLst>
            </p:cNvPr>
            <p:cNvSpPr/>
            <p:nvPr/>
          </p:nvSpPr>
          <p:spPr>
            <a:xfrm>
              <a:off x="10172699" y="4784272"/>
              <a:ext cx="2563585" cy="27268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laakaripaivat.fi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ADB2563D-F995-D158-24F8-7D55893B5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16959" y="5128530"/>
              <a:ext cx="1875064" cy="18750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0718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d1824b25-665d-4ca6-89ca-4f1b5bbe0424}" enabled="1" method="Privileged" siteId="{b01220f1-ab94-4936-86d7-f3b40f38f4b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847</Words>
  <Application>Microsoft Macintosh PowerPoint</Application>
  <PresentationFormat>Widescreen</PresentationFormat>
  <Paragraphs>174</Paragraphs>
  <Slides>41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Aptos</vt:lpstr>
      <vt:lpstr>Aptos Display</vt:lpstr>
      <vt:lpstr>Arial</vt:lpstr>
      <vt:lpstr>Arial Black</vt:lpstr>
      <vt:lpstr>Office Theme</vt:lpstr>
      <vt:lpstr>FINNISH HEALTH DATA HACKATHON</vt:lpstr>
      <vt:lpstr>PowerPoint Presentation</vt:lpstr>
      <vt:lpstr>AGENDA</vt:lpstr>
      <vt:lpstr>PowerPoint Presentation</vt:lpstr>
      <vt:lpstr>PowerPoint Presentation</vt:lpstr>
      <vt:lpstr>PowerPoint Presentation</vt:lpstr>
      <vt:lpstr>HL7 Finland 30 Years Symposium</vt:lpstr>
      <vt:lpstr>PowerPoint Presentation</vt:lpstr>
      <vt:lpstr>PowerPoint Presentation</vt:lpstr>
      <vt:lpstr>When &amp; Where</vt:lpstr>
      <vt:lpstr>Participation</vt:lpstr>
      <vt:lpstr>PowerPoint Presentation</vt:lpstr>
      <vt:lpstr>PowerPoint Presentation</vt:lpstr>
      <vt:lpstr>Q&amp;A</vt:lpstr>
      <vt:lpstr>PowerPoint Presentation</vt:lpstr>
      <vt:lpstr>Topics</vt:lpstr>
      <vt:lpstr>Finnish SMART IG</vt:lpstr>
      <vt:lpstr>Finnish SMART IG</vt:lpstr>
      <vt:lpstr>Finnish SMART IG</vt:lpstr>
      <vt:lpstr>City of Helsinki / Apotti / Epic</vt:lpstr>
      <vt:lpstr>PowerPoint Presentation</vt:lpstr>
      <vt:lpstr>PowerPoint Presentation</vt:lpstr>
      <vt:lpstr>PowerPoint Presentation</vt:lpstr>
      <vt:lpstr>City of Helsinki / Apotti / Epic</vt:lpstr>
      <vt:lpstr>Kanta APIs</vt:lpstr>
      <vt:lpstr>Kanta APIs</vt:lpstr>
      <vt:lpstr>Kanta APIs</vt:lpstr>
      <vt:lpstr>xShare</vt:lpstr>
      <vt:lpstr>xShare</vt:lpstr>
      <vt:lpstr>Digital Identity Wallets, NCP</vt:lpstr>
      <vt:lpstr>Digital Identity Wallets, NCP</vt:lpstr>
      <vt:lpstr>Digital Identity Wallets, NCP</vt:lpstr>
      <vt:lpstr>Participating</vt:lpstr>
      <vt:lpstr>Participating on the Patient Access Track</vt:lpstr>
      <vt:lpstr>PowerPoint Presentation</vt:lpstr>
      <vt:lpstr>PowerPoint Presentation</vt:lpstr>
      <vt:lpstr>PowerPoint Presentation</vt:lpstr>
      <vt:lpstr>Q&amp;A</vt:lpstr>
      <vt:lpstr>Sponsors</vt:lpstr>
      <vt:lpstr>Next Webinars</vt:lpstr>
      <vt:lpstr>Thank you for participating!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Mikael Rinnetmäki</dc:creator>
  <cp:keywords/>
  <dc:description/>
  <cp:lastModifiedBy>Mikael Rinnetmäki</cp:lastModifiedBy>
  <cp:revision>10</cp:revision>
  <dcterms:created xsi:type="dcterms:W3CDTF">2025-12-09T21:21:44Z</dcterms:created>
  <dcterms:modified xsi:type="dcterms:W3CDTF">2025-12-15T15:44:12Z</dcterms:modified>
  <cp:category/>
</cp:coreProperties>
</file>